
<file path=[Content_Types].xml><?xml version="1.0" encoding="utf-8"?>
<Types xmlns="http://schemas.openxmlformats.org/package/2006/content-types">
  <Override PartName="/ppt/slides/slide18.xml" ContentType="application/vnd.openxmlformats-officedocument.presentationml.slide+xml"/>
  <Override PartName="/ppt/slides/slide9.xml" ContentType="application/vnd.openxmlformats-officedocument.presentationml.slide+xml"/>
  <Override PartName="/ppt/slides/slide41.xml" ContentType="application/vnd.openxmlformats-officedocument.presentationml.slide+xml"/>
  <Override PartName="/ppt/slides/slide14.xml" ContentType="application/vnd.openxmlformats-officedocument.presentationml.slide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s/slide5.xml" ContentType="application/vnd.openxmlformats-officedocument.presentationml.slide+xml"/>
  <Override PartName="/ppt/slides/slide38.xml" ContentType="application/vnd.openxmlformats-officedocument.presentationml.slide+xml"/>
  <Default Extension="rels" ContentType="application/vnd.openxmlformats-package.relationships+xml"/>
  <Override PartName="/ppt/slides/slide10.xml" ContentType="application/vnd.openxmlformats-officedocument.presentationml.slide+xml"/>
  <Override PartName="/ppt/slideLayouts/slideLayout5.xml" ContentType="application/vnd.openxmlformats-officedocument.presentationml.slideLayout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6.xml" ContentType="application/vnd.openxmlformats-officedocument.presentationml.slide+xml"/>
  <Override PartName="/ppt/handoutMasters/handoutMaster1.xml" ContentType="application/vnd.openxmlformats-officedocument.presentationml.handoutMaster+xml"/>
  <Override PartName="/ppt/slides/slide34.xml" ContentType="application/vnd.openxmlformats-officedocument.presentationml.slide+xml"/>
  <Override PartName="/ppt/theme/theme2.xml" ContentType="application/vnd.openxmlformats-officedocument.theme+xml"/>
  <Override PartName="/ppt/slideLayouts/slideLayout1.xml" ContentType="application/vnd.openxmlformats-officedocument.presentationml.slideLayout+xml"/>
  <Default Extension="jpeg" ContentType="image/jpeg"/>
  <Override PartName="/ppt/slides/slide22.xml" ContentType="application/vnd.openxmlformats-officedocument.presentationml.slide+xml"/>
  <Override PartName="/ppt/slides/slide30.xml" ContentType="application/vnd.openxmlformats-officedocument.presentationml.slide+xml"/>
  <Override PartName="/docProps/app.xml" ContentType="application/vnd.openxmlformats-officedocument.extended-properties+xml"/>
  <Default Extension="xml" ContentType="application/xml"/>
  <Override PartName="/ppt/slides/slide19.xml" ContentType="application/vnd.openxmlformats-officedocument.presentationml.slide+xml"/>
  <Override PartName="/ppt/tableStyles.xml" ContentType="application/vnd.openxmlformats-officedocument.presentationml.tableStyles+xml"/>
  <Override PartName="/ppt/slides/slide42.xml" ContentType="application/vnd.openxmlformats-officedocument.presentationml.slide+xml"/>
  <Override PartName="/ppt/slides/slide15.xml" ContentType="application/vnd.openxmlformats-officedocument.presentationml.slide+xml"/>
  <Override PartName="/ppt/slides/slide6.xml" ContentType="application/vnd.openxmlformats-officedocument.presentationml.slide+xml"/>
  <Override PartName="/ppt/slides/slide39.xml" ContentType="application/vnd.openxmlformats-officedocument.presentationml.slide+xml"/>
  <Override PartName="/docProps/core.xml" ContentType="application/vnd.openxmlformats-package.core-properties+xml"/>
  <Override PartName="/ppt/slides/slide11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7.xml" ContentType="application/vnd.openxmlformats-officedocument.presentationml.slide+xml"/>
  <Override PartName="/ppt/slides/slide35.xml" ContentType="application/vnd.openxmlformats-officedocument.presentationml.slide+xml"/>
  <Override PartName="/ppt/slides/slide2.xml" ContentType="application/vnd.openxmlformats-officedocument.presentationml.slide+xml"/>
  <Override PartName="/ppt/theme/theme3.xml" ContentType="application/vnd.openxmlformats-officedocument.theme+xml"/>
  <Override PartName="/ppt/slideLayouts/slideLayout2.xml" ContentType="application/vnd.openxmlformats-officedocument.presentationml.slideLayout+xml"/>
  <Default Extension="png" ContentType="image/png"/>
  <Override PartName="/ppt/slides/slide23.xml" ContentType="application/vnd.openxmlformats-officedocument.presentationml.slide+xml"/>
  <Override PartName="/ppt/slides/slide31.xml" ContentType="application/vnd.openxmlformats-officedocument.presentationml.slide+xml"/>
  <Default Extension="pdf" ContentType="application/pdf"/>
  <Override PartName="/ppt/slides/slide43.xml" ContentType="application/vnd.openxmlformats-officedocument.presentationml.slide+xml"/>
  <Override PartName="/ppt/slides/slide16.xml" ContentType="application/vnd.openxmlformats-officedocument.presentationml.slide+xml"/>
  <Override PartName="/ppt/slides/slide7.xml" ContentType="application/vnd.openxmlformats-officedocument.presentationml.slide+xml"/>
  <Override PartName="/ppt/presentation.xml" ContentType="application/vnd.openxmlformats-officedocument.presentationml.presentation.main+xml"/>
  <Override PartName="/ppt/slides/slide12.xml" ContentType="application/vnd.openxmlformats-officedocument.presentationml.slide+xml"/>
  <Override PartName="/ppt/slideLayouts/slideLayout7.xml" ContentType="application/vnd.openxmlformats-officedocument.presentationml.slideLayout+xml"/>
  <Override PartName="/ppt/slides/slide3.xml" ContentType="application/vnd.openxmlformats-officedocument.presentationml.slide+xml"/>
  <Override PartName="/ppt/slides/slide28.xml" ContentType="application/vnd.openxmlformats-officedocument.presentationml.slide+xml"/>
  <Override PartName="/ppt/slides/slide36.xml" ContentType="application/vnd.openxmlformats-officedocument.presentationml.slide+xml"/>
  <Override PartName="/ppt/slideLayouts/slideLayout3.xml" ContentType="application/vnd.openxmlformats-officedocument.presentationml.slideLayout+xml"/>
  <Override PartName="/ppt/slides/slide24.xml" ContentType="application/vnd.openxmlformats-officedocument.presentationml.slide+xml"/>
  <Override PartName="/ppt/slides/slide32.xml" ContentType="application/vnd.openxmlformats-officedocument.presentationml.slide+xml"/>
  <Override PartName="/ppt/slides/slide20.xml" ContentType="application/vnd.openxmlformats-officedocument.presentationml.slide+xml"/>
  <Override PartName="/ppt/slides/slide44.xml" ContentType="application/vnd.openxmlformats-officedocument.presentationml.slide+xml"/>
  <Override PartName="/ppt/slides/slide17.xml" ContentType="application/vnd.openxmlformats-officedocument.presentationml.slide+xml"/>
  <Override PartName="/ppt/slides/slide8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slides/slide13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4.xml" ContentType="application/vnd.openxmlformats-officedocument.presentationml.slide+xml"/>
  <Override PartName="/ppt/slides/slide37.xml" ContentType="application/vnd.openxmlformats-officedocument.presentationml.slide+xml"/>
  <Override PartName="/ppt/slides/slide29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5.xml" ContentType="application/vnd.openxmlformats-officedocument.presentationml.slide+xml"/>
  <Override PartName="/ppt/slides/slide33.xml" ContentType="application/vnd.openxmlformats-officedocument.presentationml.slide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s/slide21.xml" ContentType="application/vnd.openxmlformats-officedocument.presentationml.slide+xml"/>
  <Default Extension="bin" ContentType="application/vnd.openxmlformats-officedocument.presentationml.printerSettings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aveSubsetFonts="1" autoCompressPictures="0">
  <p:sldMasterIdLst>
    <p:sldMasterId id="2147483648" r:id="rId1"/>
  </p:sldMasterIdLst>
  <p:notesMasterIdLst>
    <p:notesMasterId r:id="rId46"/>
  </p:notesMasterIdLst>
  <p:handoutMasterIdLst>
    <p:handoutMasterId r:id="rId47"/>
  </p:handoutMasterIdLst>
  <p:sldIdLst>
    <p:sldId id="286" r:id="rId2"/>
    <p:sldId id="281" r:id="rId3"/>
    <p:sldId id="288" r:id="rId4"/>
    <p:sldId id="285" r:id="rId5"/>
    <p:sldId id="282" r:id="rId6"/>
    <p:sldId id="283" r:id="rId7"/>
    <p:sldId id="325" r:id="rId8"/>
    <p:sldId id="284" r:id="rId9"/>
    <p:sldId id="361" r:id="rId10"/>
    <p:sldId id="332" r:id="rId11"/>
    <p:sldId id="289" r:id="rId12"/>
    <p:sldId id="295" r:id="rId13"/>
    <p:sldId id="320" r:id="rId14"/>
    <p:sldId id="334" r:id="rId15"/>
    <p:sldId id="296" r:id="rId16"/>
    <p:sldId id="322" r:id="rId17"/>
    <p:sldId id="335" r:id="rId18"/>
    <p:sldId id="294" r:id="rId19"/>
    <p:sldId id="300" r:id="rId20"/>
    <p:sldId id="305" r:id="rId21"/>
    <p:sldId id="349" r:id="rId22"/>
    <p:sldId id="306" r:id="rId23"/>
    <p:sldId id="350" r:id="rId24"/>
    <p:sldId id="308" r:id="rId25"/>
    <p:sldId id="348" r:id="rId26"/>
    <p:sldId id="360" r:id="rId27"/>
    <p:sldId id="346" r:id="rId28"/>
    <p:sldId id="353" r:id="rId29"/>
    <p:sldId id="312" r:id="rId30"/>
    <p:sldId id="313" r:id="rId31"/>
    <p:sldId id="351" r:id="rId32"/>
    <p:sldId id="343" r:id="rId33"/>
    <p:sldId id="344" r:id="rId34"/>
    <p:sldId id="314" r:id="rId35"/>
    <p:sldId id="315" r:id="rId36"/>
    <p:sldId id="316" r:id="rId37"/>
    <p:sldId id="355" r:id="rId38"/>
    <p:sldId id="317" r:id="rId39"/>
    <p:sldId id="328" r:id="rId40"/>
    <p:sldId id="329" r:id="rId41"/>
    <p:sldId id="363" r:id="rId42"/>
    <p:sldId id="362" r:id="rId43"/>
    <p:sldId id="357" r:id="rId44"/>
    <p:sldId id="359" r:id="rId4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showPr loop="1" showNarration="1" useTimings="0">
    <p:present/>
    <p:sldAll/>
    <p:penClr>
      <a:schemeClr val="tx1"/>
    </p:penClr>
  </p:showPr>
  <p:clrMru>
    <a:srgbClr val="84838E"/>
    <a:srgbClr val="67666E"/>
    <a:srgbClr val="C0650E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lastView="sldThumbnailView">
  <p:normalViewPr>
    <p:restoredLeft sz="15640" autoAdjust="0"/>
    <p:restoredTop sz="94604" autoAdjust="0"/>
  </p:normalViewPr>
  <p:slideViewPr>
    <p:cSldViewPr snapToGrid="0" snapToObjects="1">
      <p:cViewPr varScale="1">
        <p:scale>
          <a:sx n="147" d="100"/>
          <a:sy n="147" d="100"/>
        </p:scale>
        <p:origin x="-584" y="-10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notesMaster" Target="notesMasters/notesMaster1.xml"/><Relationship Id="rId47" Type="http://schemas.openxmlformats.org/officeDocument/2006/relationships/handoutMaster" Target="handoutMasters/handoutMaster1.xml"/><Relationship Id="rId48" Type="http://schemas.openxmlformats.org/officeDocument/2006/relationships/printerSettings" Target="printerSettings/printerSettings1.bin"/><Relationship Id="rId49" Type="http://schemas.openxmlformats.org/officeDocument/2006/relationships/presProps" Target="pres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viewProps" Target="viewProps.xml"/><Relationship Id="rId51" Type="http://schemas.openxmlformats.org/officeDocument/2006/relationships/theme" Target="theme/theme1.xml"/><Relationship Id="rId5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DBBD18-6C88-F045-A73C-EAB7098132B3}" type="datetime1">
              <a:rPr lang="en-US" smtClean="0"/>
              <a:pPr/>
              <a:t>11/9/10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8278A2-A3C0-AB4F-BA53-9DBB78819395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EF232E-3F8A-2D4B-A08F-882F821D32B7}" type="datetime1">
              <a:rPr lang="en-US" smtClean="0"/>
              <a:pPr/>
              <a:t>11/9/10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9804A3-C290-8349-BCB9-2E43969F47E6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9/20/10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E8AE385-A691-B64E-8030-24749B25185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 advClick="0" advTm="3000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8476074" cy="672868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9/20/10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E8AE385-A691-B64E-8030-24749B25185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 advClick="0" advTm="3000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9/20/10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E8AE385-A691-B64E-8030-24749B25185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 advClick="0" advTm="3000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8476074" cy="672868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9/20/10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E8AE385-A691-B64E-8030-24749B25185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 advClick="0" advTm="3000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9/20/10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E8AE385-A691-B64E-8030-24749B25185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 advClick="0" advTm="3000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8476074" cy="672868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9/20/10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E8AE385-A691-B64E-8030-24749B25185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 advClick="0" advTm="3000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8476074" cy="67286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9/20/10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E8AE385-A691-B64E-8030-24749B25185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 advClick="0" advTm="3000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8476074" cy="672868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9/20/10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E8AE385-A691-B64E-8030-24749B25185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 advClick="0" advTm="3000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9/20/10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E8AE385-A691-B64E-8030-24749B25185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 advClick="0" advTm="3000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9/20/10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E8AE385-A691-B64E-8030-24749B25185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 advClick="0" advTm="3000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9/20/10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E8AE385-A691-B64E-8030-24749B25185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 advClick="0" advTm="3000">
    <p:fade/>
  </p:transition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923" y="818444"/>
            <a:ext cx="8940052" cy="56582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0"/>
            <a:r>
              <a:rPr lang="en-US" dirty="0" smtClean="0"/>
              <a:t>Second level</a:t>
            </a:r>
          </a:p>
          <a:p>
            <a:pPr lvl="0"/>
            <a:r>
              <a:rPr lang="en-US" dirty="0" smtClean="0"/>
              <a:t>Third level</a:t>
            </a:r>
          </a:p>
          <a:p>
            <a:pPr lvl="0"/>
            <a:r>
              <a:rPr lang="en-US" dirty="0" smtClean="0"/>
              <a:t>Fourth level</a:t>
            </a:r>
          </a:p>
          <a:p>
            <a:pPr lvl="0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1" name="TextBox 10"/>
          <p:cNvSpPr txBox="1"/>
          <p:nvPr userDrawn="1"/>
        </p:nvSpPr>
        <p:spPr>
          <a:xfrm>
            <a:off x="2652889" y="6476734"/>
            <a:ext cx="62992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aseline="0" dirty="0" smtClean="0"/>
              <a:t> </a:t>
            </a:r>
            <a:r>
              <a:rPr lang="en-US" sz="1400" b="1" i="1" baseline="0" dirty="0" smtClean="0"/>
              <a:t>behaviorism</a:t>
            </a:r>
            <a:r>
              <a:rPr lang="en-US" sz="1400" b="1" baseline="0" dirty="0" smtClean="0"/>
              <a:t> </a:t>
            </a:r>
            <a:r>
              <a:rPr lang="en-US" sz="1400" baseline="0" dirty="0" smtClean="0"/>
              <a:t>_ IEEE </a:t>
            </a:r>
            <a:r>
              <a:rPr lang="en-US" sz="1400" baseline="0" dirty="0" err="1" smtClean="0"/>
              <a:t>InfoVis</a:t>
            </a:r>
            <a:r>
              <a:rPr lang="en-US" sz="1400" baseline="0" dirty="0" smtClean="0"/>
              <a:t> 2010 _ Angus Forbes _ Tobias </a:t>
            </a:r>
            <a:r>
              <a:rPr lang="en-US" sz="1400" baseline="0" dirty="0" err="1" smtClean="0"/>
              <a:t>Höllerer</a:t>
            </a:r>
            <a:r>
              <a:rPr lang="en-US" sz="1400" baseline="0" dirty="0" smtClean="0"/>
              <a:t> _ George </a:t>
            </a:r>
            <a:r>
              <a:rPr lang="en-US" sz="1400" baseline="0" dirty="0" err="1" smtClean="0"/>
              <a:t>Legrady</a:t>
            </a:r>
            <a:endParaRPr lang="en-US" sz="140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 advClick="0" advTm="3000">
    <p:fade/>
  </p:transition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200" kern="1200">
          <a:solidFill>
            <a:schemeClr val="tx1"/>
          </a:solidFill>
          <a:latin typeface="+mn-lt"/>
          <a:ea typeface="+mj-ea"/>
          <a:cs typeface="Consola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None/>
        <a:defRPr sz="2800" b="0" i="0" kern="1200">
          <a:solidFill>
            <a:schemeClr val="tx1"/>
          </a:solidFill>
          <a:latin typeface="Negotiate Free"/>
          <a:ea typeface="+mn-ea"/>
          <a:cs typeface="Consola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df"/><Relationship Id="rId3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video" Target="file://localhost/Users/angus/Movies/ctango640x480.mov" TargetMode="Externa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video" Target="file://localhost/Users/angus/Movies/TagRiver2.mov" TargetMode="Externa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df"/><Relationship Id="rId3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df"/><Relationship Id="rId5" Type="http://schemas.openxmlformats.org/officeDocument/2006/relationships/image" Target="../media/image10.png"/><Relationship Id="rId6" Type="http://schemas.openxmlformats.org/officeDocument/2006/relationships/image" Target="../media/image11.pdf"/><Relationship Id="rId7" Type="http://schemas.openxmlformats.org/officeDocument/2006/relationships/image" Target="../media/image12.png"/><Relationship Id="rId8" Type="http://schemas.openxmlformats.org/officeDocument/2006/relationships/image" Target="../media/image13.pdf"/><Relationship Id="rId9" Type="http://schemas.openxmlformats.org/officeDocument/2006/relationships/image" Target="../media/image14.png"/><Relationship Id="rId10" Type="http://schemas.openxmlformats.org/officeDocument/2006/relationships/image" Target="../media/image15.pdf"/><Relationship Id="rId11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d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df"/><Relationship Id="rId3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video" Target="file://localhost/Users/angus/Movies/CEB_WorldMap3.mov" TargetMode="Externa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2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df"/><Relationship Id="rId5" Type="http://schemas.openxmlformats.org/officeDocument/2006/relationships/image" Target="../media/image24.png"/><Relationship Id="rId6" Type="http://schemas.openxmlformats.org/officeDocument/2006/relationships/image" Target="../media/image25.pdf"/><Relationship Id="rId7" Type="http://schemas.openxmlformats.org/officeDocument/2006/relationships/image" Target="../media/image26.png"/><Relationship Id="rId8" Type="http://schemas.openxmlformats.org/officeDocument/2006/relationships/image" Target="../media/image27.pdf"/><Relationship Id="rId9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d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video" Target="file://localhost/Users/angus/Movies/CoilMaps2.mov" TargetMode="Externa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29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video" Target="file://localhost/Users/angus/Movies/easing_demo.mov" TargetMode="Externa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30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z="4400" dirty="0" smtClean="0">
                <a:solidFill>
                  <a:prstClr val="black"/>
                </a:solidFill>
              </a:rPr>
              <a:t>Behaviorism:</a:t>
            </a:r>
          </a:p>
          <a:p>
            <a:pPr lvl="0"/>
            <a:r>
              <a:rPr lang="en-US" sz="4400" dirty="0" smtClean="0">
                <a:solidFill>
                  <a:prstClr val="black"/>
                </a:solidFill>
              </a:rPr>
              <a:t> 	A framework for dynamic 	</a:t>
            </a:r>
          </a:p>
          <a:p>
            <a:pPr lvl="0"/>
            <a:r>
              <a:rPr lang="en-US" sz="4400" dirty="0" smtClean="0">
                <a:solidFill>
                  <a:prstClr val="black"/>
                </a:solidFill>
              </a:rPr>
              <a:t>			data visualization</a:t>
            </a:r>
            <a:r>
              <a:rPr lang="en-US" i="1" dirty="0" smtClean="0">
                <a:solidFill>
                  <a:prstClr val="black"/>
                </a:solidFill>
              </a:rPr>
              <a:t> </a:t>
            </a:r>
          </a:p>
          <a:p>
            <a:endParaRPr lang="en-US" dirty="0" smtClean="0"/>
          </a:p>
          <a:p>
            <a:r>
              <a:rPr lang="en-US" dirty="0" smtClean="0"/>
              <a:t>	Angus Forbes, Tobias </a:t>
            </a:r>
            <a:r>
              <a:rPr lang="en-US" dirty="0" err="1" smtClean="0"/>
              <a:t>Höllerer</a:t>
            </a:r>
            <a:r>
              <a:rPr lang="en-US" dirty="0" smtClean="0"/>
              <a:t>, George </a:t>
            </a:r>
            <a:r>
              <a:rPr lang="en-US" dirty="0" err="1" smtClean="0"/>
              <a:t>Legrady</a:t>
            </a:r>
            <a:endParaRPr lang="en-US" dirty="0" smtClean="0"/>
          </a:p>
          <a:p>
            <a:endParaRPr lang="en-US" dirty="0" smtClean="0"/>
          </a:p>
          <a:p>
            <a:r>
              <a:rPr lang="en-US" sz="1800" dirty="0" smtClean="0"/>
              <a:t>	Media Arts &amp; Technology</a:t>
            </a:r>
          </a:p>
          <a:p>
            <a:r>
              <a:rPr lang="en-US" sz="1800" dirty="0" smtClean="0"/>
              <a:t>	Experimental Visualization Lab</a:t>
            </a:r>
          </a:p>
          <a:p>
            <a:r>
              <a:rPr lang="en-US" sz="1800" dirty="0" smtClean="0"/>
              <a:t>	Imaging, Interaction, Innovative Interfaces Lab</a:t>
            </a:r>
          </a:p>
          <a:p>
            <a:r>
              <a:rPr lang="en-US" sz="1800" dirty="0" smtClean="0"/>
              <a:t>	University of California at Santa Barbara</a:t>
            </a:r>
            <a:endParaRPr lang="en-US" sz="1800" dirty="0"/>
          </a:p>
        </p:txBody>
      </p:sp>
    </p:spTree>
  </p:cSld>
  <p:clrMapOvr>
    <a:masterClrMapping/>
  </p:clrMapOvr>
  <p:transition spd="slow" advClick="0" advTm="3000"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BehaviorismOverview.graffle"/>
          <p:cNvPicPr>
            <a:picLocks noGrp="1" noChangeAspect="1"/>
          </p:cNvPicPr>
          <p:nvPr>
            <p:ph idx="1"/>
          </p:nvPr>
        </p:nvPicPr>
        <mc:AlternateContent>
          <mc:Choice xmlns:ma="http://schemas.microsoft.com/office/mac/drawingml/2008/main" Requires="ma">
            <p:blipFill>
              <a:blip r:embed="rId2"/>
              <a:srcRect l="-14635" r="-14635"/>
              <a:stretch>
                <a:fillRect/>
              </a:stretch>
            </p:blipFill>
          </mc:Choice>
          <mc:Fallback>
            <p:blipFill>
              <a:blip r:embed="rId3"/>
              <a:srcRect l="-14635" r="-14635"/>
              <a:stretch>
                <a:fillRect/>
              </a:stretch>
            </p:blipFill>
          </mc:Fallback>
        </mc:AlternateContent>
        <p:spPr>
          <a:xfrm>
            <a:off x="155513" y="672869"/>
            <a:ext cx="8116531" cy="5137071"/>
          </a:xfrm>
        </p:spPr>
      </p:pic>
    </p:spTree>
  </p:cSld>
  <p:clrMapOvr>
    <a:masterClrMapping/>
  </p:clrMapOvr>
  <p:transition spd="slow" advClick="0" advTm="3000"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Overview/Background</a:t>
            </a:r>
          </a:p>
          <a:p>
            <a:r>
              <a:rPr lang="en-US" dirty="0" smtClean="0"/>
              <a:t>Design decisions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Architecture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Conclusion/Future</a:t>
            </a:r>
          </a:p>
          <a:p>
            <a:endParaRPr lang="en-US" dirty="0"/>
          </a:p>
        </p:txBody>
      </p:sp>
    </p:spTree>
  </p:cSld>
  <p:clrMapOvr>
    <a:masterClrMapping/>
  </p:clrMapOvr>
  <p:transition spd="slow" advClick="0" advTm="3000"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Cell Tango - George </a:t>
            </a:r>
            <a:r>
              <a:rPr lang="en-US" b="1" dirty="0" err="1" smtClean="0"/>
              <a:t>Legrady</a:t>
            </a:r>
            <a:r>
              <a:rPr lang="en-US" b="1" dirty="0" smtClean="0"/>
              <a:t> and Angus Forbes </a:t>
            </a:r>
          </a:p>
          <a:p>
            <a:r>
              <a:rPr lang="en-US" b="1" dirty="0" smtClean="0"/>
              <a:t>	</a:t>
            </a:r>
            <a:r>
              <a:rPr lang="en-US" b="1" dirty="0" err="1" smtClean="0"/>
              <a:t>w</a:t>
            </a:r>
            <a:r>
              <a:rPr lang="en-US" b="1" dirty="0" smtClean="0"/>
              <a:t>/Christopher </a:t>
            </a:r>
            <a:r>
              <a:rPr lang="en-US" b="1" dirty="0" err="1" smtClean="0"/>
              <a:t>Jette</a:t>
            </a:r>
            <a:endParaRPr lang="en-US" b="1" dirty="0" smtClean="0"/>
          </a:p>
          <a:p>
            <a:endParaRPr lang="en-US" dirty="0" smtClean="0"/>
          </a:p>
          <a:p>
            <a:r>
              <a:rPr lang="en-US" dirty="0" smtClean="0"/>
              <a:t>Projected multimedia installation </a:t>
            </a:r>
          </a:p>
          <a:p>
            <a:r>
              <a:rPr lang="en-US" dirty="0" smtClean="0"/>
              <a:t>	of user-submitted </a:t>
            </a:r>
            <a:r>
              <a:rPr lang="en-US" dirty="0" err="1" smtClean="0"/>
              <a:t>cellphone</a:t>
            </a:r>
            <a:r>
              <a:rPr lang="en-US" dirty="0" smtClean="0"/>
              <a:t> photography </a:t>
            </a:r>
          </a:p>
          <a:p>
            <a:r>
              <a:rPr lang="en-US" dirty="0" smtClean="0"/>
              <a:t>		and tagged photos from </a:t>
            </a:r>
            <a:r>
              <a:rPr lang="en-US" dirty="0" err="1" smtClean="0"/>
              <a:t>Flickr.com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r>
              <a:rPr lang="en-US" dirty="0" smtClean="0"/>
              <a:t>Currently installed in Poznan, Poland as part of a media biennale.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  <p:transition spd="slow" advClick="0" advTm="3000"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tango640x480.mov">
            <a:hlinkClick r:id="" action="ppaction://media"/>
          </p:cNvPr>
          <p:cNvPicPr/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507206" y="1370715"/>
            <a:ext cx="8128000" cy="4572000"/>
          </a:xfrm>
        </p:spPr>
      </p:pic>
    </p:spTree>
  </p:cSld>
  <p:clrMapOvr>
    <a:masterClrMapping/>
  </p:clrMapOvr>
  <p:transition spd="slow" advClick="0" advTm="3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904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Behaviorism </a:t>
            </a:r>
          </a:p>
          <a:p>
            <a:r>
              <a:rPr lang="en-US" dirty="0" smtClean="0"/>
              <a:t>	supports incoming data from various external data 	streams</a:t>
            </a:r>
          </a:p>
          <a:p>
            <a:r>
              <a:rPr lang="en-US" dirty="0" smtClean="0"/>
              <a:t>	</a:t>
            </a:r>
          </a:p>
          <a:p>
            <a:r>
              <a:rPr lang="en-US" dirty="0" smtClean="0"/>
              <a:t>	supports robust multimedia installations</a:t>
            </a:r>
          </a:p>
          <a:p>
            <a:endParaRPr lang="en-US" dirty="0" smtClean="0"/>
          </a:p>
          <a:p>
            <a:r>
              <a:rPr lang="en-US" dirty="0" smtClean="0"/>
              <a:t>	animation is easy to program and synchronize</a:t>
            </a:r>
            <a:endParaRPr lang="en-US" dirty="0"/>
          </a:p>
        </p:txBody>
      </p:sp>
    </p:spTree>
  </p:cSld>
  <p:clrMapOvr>
    <a:masterClrMapping/>
  </p:clrMapOvr>
  <p:transition spd="slow" advClick="0" advTm="3000"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Tag River - </a:t>
            </a:r>
            <a:r>
              <a:rPr lang="en-US" b="1" dirty="0" err="1" smtClean="0"/>
              <a:t>Basak</a:t>
            </a:r>
            <a:r>
              <a:rPr lang="en-US" b="1" dirty="0" smtClean="0"/>
              <a:t> </a:t>
            </a:r>
            <a:r>
              <a:rPr lang="en-US" b="1" dirty="0" err="1" smtClean="0"/>
              <a:t>Alper</a:t>
            </a:r>
            <a:r>
              <a:rPr lang="en-US" b="1" dirty="0" smtClean="0"/>
              <a:t> and Angus Forbes</a:t>
            </a:r>
          </a:p>
          <a:p>
            <a:endParaRPr lang="en-US" dirty="0" smtClean="0"/>
          </a:p>
          <a:p>
            <a:r>
              <a:rPr lang="en-US" dirty="0" smtClean="0"/>
              <a:t>An interactive information visualization project</a:t>
            </a:r>
          </a:p>
          <a:p>
            <a:r>
              <a:rPr lang="en-US" dirty="0" smtClean="0"/>
              <a:t>	utilizing data from </a:t>
            </a:r>
            <a:r>
              <a:rPr lang="en-US" dirty="0" err="1" smtClean="0"/>
              <a:t>Last.fm</a:t>
            </a:r>
            <a:endParaRPr lang="en-US" dirty="0" smtClean="0"/>
          </a:p>
          <a:p>
            <a:r>
              <a:rPr lang="en-US" dirty="0" smtClean="0"/>
              <a:t>		showing listening trends over time.</a:t>
            </a:r>
          </a:p>
          <a:p>
            <a:endParaRPr lang="en-US" dirty="0" smtClean="0"/>
          </a:p>
          <a:p>
            <a:r>
              <a:rPr lang="en-US" dirty="0" smtClean="0"/>
              <a:t>Hybrid of theme river / tag clouds.</a:t>
            </a:r>
          </a:p>
          <a:p>
            <a:endParaRPr lang="en-US" dirty="0" smtClean="0"/>
          </a:p>
          <a:p>
            <a:r>
              <a:rPr lang="en-US" dirty="0" smtClean="0"/>
              <a:t>Two modes: interactive and ambient</a:t>
            </a:r>
            <a:endParaRPr lang="en-US" dirty="0"/>
          </a:p>
        </p:txBody>
      </p:sp>
    </p:spTree>
  </p:cSld>
  <p:clrMapOvr>
    <a:masterClrMapping/>
  </p:clrMapOvr>
  <p:transition spd="slow" advClick="0" advTm="3000"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TagRiver2.mov">
            <a:hlinkClick r:id="" action="ppaction://media"/>
          </p:cNvPr>
          <p:cNvPicPr/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01600" y="854571"/>
            <a:ext cx="8939213" cy="5587008"/>
          </a:xfrm>
        </p:spPr>
      </p:pic>
    </p:spTree>
  </p:cSld>
  <p:clrMapOvr>
    <a:masterClrMapping/>
  </p:clrMapOvr>
  <p:transition spd="slow" advClick="0" advTm="3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46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Behaviorism </a:t>
            </a:r>
          </a:p>
          <a:p>
            <a:r>
              <a:rPr lang="en-US" dirty="0" smtClean="0"/>
              <a:t>	supports desktop information visualization projects</a:t>
            </a:r>
          </a:p>
          <a:p>
            <a:r>
              <a:rPr lang="en-US" dirty="0" smtClean="0"/>
              <a:t>	</a:t>
            </a:r>
          </a:p>
          <a:p>
            <a:r>
              <a:rPr lang="en-US" dirty="0" smtClean="0"/>
              <a:t>	can manage both user interaction threads and programmatically defined animation threads   </a:t>
            </a:r>
          </a:p>
          <a:p>
            <a:endParaRPr lang="en-US" dirty="0" smtClean="0"/>
          </a:p>
          <a:p>
            <a:r>
              <a:rPr lang="en-US" dirty="0" smtClean="0"/>
              <a:t>	easy to create visual metaphors </a:t>
            </a:r>
            <a:endParaRPr lang="en-US" dirty="0"/>
          </a:p>
        </p:txBody>
      </p:sp>
    </p:spTree>
  </p:cSld>
  <p:clrMapOvr>
    <a:masterClrMapping/>
  </p:clrMapOvr>
  <p:transition spd="slow" advClick="0" advTm="3000"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Overview/Background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Design decisions</a:t>
            </a:r>
          </a:p>
          <a:p>
            <a:r>
              <a:rPr lang="en-US" dirty="0" smtClean="0"/>
              <a:t>Architecture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Conclusion/Future</a:t>
            </a:r>
          </a:p>
          <a:p>
            <a:endParaRPr lang="en-US" dirty="0"/>
          </a:p>
        </p:txBody>
      </p:sp>
    </p:spTree>
  </p:cSld>
  <p:clrMapOvr>
    <a:masterClrMapping/>
  </p:clrMapOvr>
  <p:transition spd="slow" advClick="0" advTm="3000"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Architecture of framework is segmented </a:t>
            </a:r>
          </a:p>
          <a:p>
            <a:r>
              <a:rPr lang="en-US" dirty="0" smtClean="0"/>
              <a:t>	into 3 main areas:</a:t>
            </a:r>
          </a:p>
          <a:p>
            <a:endParaRPr lang="en-US" dirty="0" smtClean="0"/>
          </a:p>
          <a:p>
            <a:r>
              <a:rPr lang="en-US" dirty="0" smtClean="0"/>
              <a:t>		Rendering (</a:t>
            </a:r>
            <a:r>
              <a:rPr lang="en-US" dirty="0" err="1" smtClean="0"/>
              <a:t>Geoms</a:t>
            </a:r>
            <a:r>
              <a:rPr lang="en-US" dirty="0" smtClean="0"/>
              <a:t>) - Scene Graph </a:t>
            </a:r>
          </a:p>
          <a:p>
            <a:r>
              <a:rPr lang="en-US" dirty="0" smtClean="0"/>
              <a:t>		</a:t>
            </a:r>
          </a:p>
          <a:p>
            <a:r>
              <a:rPr lang="en-US" dirty="0" smtClean="0"/>
              <a:t>		Data Operations (Nodes) - Data Graph</a:t>
            </a:r>
          </a:p>
          <a:p>
            <a:r>
              <a:rPr lang="en-US" dirty="0" smtClean="0"/>
              <a:t>		</a:t>
            </a:r>
          </a:p>
          <a:p>
            <a:r>
              <a:rPr lang="en-US" dirty="0" smtClean="0"/>
              <a:t>		Scheduling and Control (Behaviors) - Timing Graph </a:t>
            </a:r>
            <a:endParaRPr lang="en-US" dirty="0"/>
          </a:p>
        </p:txBody>
      </p:sp>
    </p:spTree>
  </p:cSld>
  <p:clrMapOvr>
    <a:masterClrMapping/>
  </p:clrMapOvr>
  <p:transition spd="slow" advClick="0" advTm="3000"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4400" dirty="0" smtClean="0"/>
              <a:t>Behaviorism</a:t>
            </a:r>
            <a:r>
              <a:rPr lang="en-US" i="1" dirty="0" smtClean="0"/>
              <a:t> </a:t>
            </a:r>
          </a:p>
          <a:p>
            <a:endParaRPr lang="en-US" dirty="0" smtClean="0"/>
          </a:p>
          <a:p>
            <a:r>
              <a:rPr lang="en-US" dirty="0" smtClean="0"/>
              <a:t>	is a programming framework </a:t>
            </a:r>
          </a:p>
          <a:p>
            <a:r>
              <a:rPr lang="en-US" dirty="0" smtClean="0"/>
              <a:t>			for creating information visualization projects,</a:t>
            </a:r>
          </a:p>
          <a:p>
            <a:endParaRPr lang="en-US" dirty="0" smtClean="0"/>
          </a:p>
          <a:p>
            <a:r>
              <a:rPr lang="en-US" dirty="0" smtClean="0"/>
              <a:t>	especially ones </a:t>
            </a:r>
          </a:p>
          <a:p>
            <a:r>
              <a:rPr lang="en-US" dirty="0" smtClean="0"/>
              <a:t>			that use dynamic data.</a:t>
            </a:r>
            <a:endParaRPr lang="en-US" dirty="0"/>
          </a:p>
        </p:txBody>
      </p:sp>
    </p:spTree>
  </p:cSld>
  <p:clrMapOvr>
    <a:masterClrMapping/>
  </p:clrMapOvr>
  <p:transition spd="slow" advClick="0" advTm="3000"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rendering of geometry is split into two sections:</a:t>
            </a:r>
          </a:p>
          <a:p>
            <a:endParaRPr lang="en-US" dirty="0" smtClean="0"/>
          </a:p>
          <a:p>
            <a:r>
              <a:rPr lang="en-US" dirty="0" smtClean="0"/>
              <a:t>1. The scene graph is traversed, the </a:t>
            </a:r>
            <a:r>
              <a:rPr lang="en-US" dirty="0" err="1" smtClean="0"/>
              <a:t>modelview</a:t>
            </a:r>
            <a:r>
              <a:rPr lang="en-US" dirty="0" smtClean="0"/>
              <a:t> of each </a:t>
            </a:r>
            <a:r>
              <a:rPr lang="en-US" dirty="0" err="1" smtClean="0"/>
              <a:t>Geom</a:t>
            </a:r>
            <a:r>
              <a:rPr lang="en-US" dirty="0" smtClean="0"/>
              <a:t> is calculated, and then the </a:t>
            </a:r>
            <a:r>
              <a:rPr lang="en-US" dirty="0" err="1" smtClean="0"/>
              <a:t>Geom</a:t>
            </a:r>
            <a:r>
              <a:rPr lang="en-US" dirty="0" smtClean="0"/>
              <a:t> is placed within a particular </a:t>
            </a:r>
            <a:r>
              <a:rPr lang="en-US" dirty="0" err="1" smtClean="0"/>
              <a:t>RenderLayer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r>
              <a:rPr lang="en-US" dirty="0" smtClean="0"/>
              <a:t>2. Each </a:t>
            </a:r>
            <a:r>
              <a:rPr lang="en-US" dirty="0" err="1" smtClean="0"/>
              <a:t>RenderLayer</a:t>
            </a:r>
            <a:r>
              <a:rPr lang="en-US" dirty="0" smtClean="0"/>
              <a:t> is sorted and traversed, lighting, material, blending, and other state is set, </a:t>
            </a:r>
            <a:r>
              <a:rPr lang="en-US" dirty="0" err="1" smtClean="0"/>
              <a:t>shaders</a:t>
            </a:r>
            <a:r>
              <a:rPr lang="en-US" dirty="0" smtClean="0"/>
              <a:t> are bounds, and then each </a:t>
            </a:r>
            <a:r>
              <a:rPr lang="en-US" dirty="0" err="1" smtClean="0"/>
              <a:t>Geom</a:t>
            </a:r>
            <a:r>
              <a:rPr lang="en-US" dirty="0" smtClean="0"/>
              <a:t> is rendered using OpenGL commands.  </a:t>
            </a:r>
            <a:endParaRPr lang="en-US" dirty="0"/>
          </a:p>
        </p:txBody>
      </p:sp>
    </p:spTree>
  </p:cSld>
  <p:clrMapOvr>
    <a:masterClrMapping/>
  </p:clrMapOvr>
  <p:transition spd="slow" advClick="0" advTm="3000"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Renderers.pdf"/>
          <p:cNvPicPr>
            <a:picLocks noGrp="1" noChangeAspect="1"/>
          </p:cNvPicPr>
          <p:nvPr>
            <p:ph idx="1"/>
          </p:nvPr>
        </p:nvPicPr>
        <mc:AlternateContent>
          <mc:Choice xmlns:ma="http://schemas.microsoft.com/office/mac/drawingml/2008/main" Requires="ma">
            <p:blipFill>
              <a:blip r:embed="rId2"/>
              <a:srcRect l="-4184" r="-4184"/>
              <a:stretch>
                <a:fillRect/>
              </a:stretch>
            </p:blipFill>
          </mc:Choice>
          <mc:Fallback>
            <p:blipFill>
              <a:blip r:embed="rId3"/>
              <a:srcRect l="-4184" r="-4184"/>
              <a:stretch>
                <a:fillRect/>
              </a:stretch>
            </p:blipFill>
          </mc:Fallback>
        </mc:AlternateContent>
        <p:spPr>
          <a:xfrm>
            <a:off x="23163" y="654284"/>
            <a:ext cx="8940052" cy="5658290"/>
          </a:xfrm>
        </p:spPr>
      </p:pic>
    </p:spTree>
  </p:cSld>
  <p:clrMapOvr>
    <a:masterClrMapping/>
  </p:clrMapOvr>
  <p:transition spd="slow" advClick="0" advTm="3000"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 Graph</a:t>
            </a:r>
          </a:p>
          <a:p>
            <a:r>
              <a:rPr lang="en-US" dirty="0" smtClean="0"/>
              <a:t>	All data used in the visualization project has an internal representation or proxy on the Data Graph.</a:t>
            </a:r>
          </a:p>
          <a:p>
            <a:endParaRPr lang="en-US" dirty="0" smtClean="0"/>
          </a:p>
          <a:p>
            <a:r>
              <a:rPr lang="en-US" dirty="0" smtClean="0"/>
              <a:t>	The Data Graph is heterogeneous, semantic, </a:t>
            </a:r>
          </a:p>
          <a:p>
            <a:r>
              <a:rPr lang="en-US" dirty="0" smtClean="0"/>
              <a:t>		traversable, filterable, analyzable, and dynamic.</a:t>
            </a:r>
          </a:p>
          <a:p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  <p:transition spd="slow" advClick="0" advTm="3000"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Data_analyze.pdf"/>
          <p:cNvPicPr>
            <a:picLocks noGrp="1" noChangeAspect="1"/>
          </p:cNvPicPr>
          <p:nvPr>
            <p:ph idx="1"/>
          </p:nvPr>
        </p:nvPicPr>
        <mc:AlternateContent>
          <mc:Choice xmlns:ma="http://schemas.microsoft.com/office/mac/drawingml/2008/main" Requires="ma">
            <p:blipFill>
              <a:blip r:embed="rId2"/>
              <a:srcRect l="-2446" r="-2446"/>
              <a:stretch>
                <a:fillRect/>
              </a:stretch>
            </p:blipFill>
          </mc:Choice>
          <mc:Fallback>
            <p:blipFill>
              <a:blip r:embed="rId3"/>
              <a:srcRect l="-2446" r="-2446"/>
              <a:stretch>
                <a:fillRect/>
              </a:stretch>
            </p:blipFill>
          </mc:Fallback>
        </mc:AlternateContent>
        <p:spPr>
          <a:xfrm>
            <a:off x="5507582" y="2351311"/>
            <a:ext cx="3366669" cy="2130814"/>
          </a:xfrm>
        </p:spPr>
      </p:pic>
      <p:pic>
        <p:nvPicPr>
          <p:cNvPr id="5" name="Picture 4" descr="Data_fliter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4"/>
              <a:stretch>
                <a:fillRect/>
              </a:stretch>
            </p:blipFill>
          </mc:Choice>
          <mc:Fallback>
            <p:blipFill>
              <a:blip r:embed="rId5"/>
              <a:stretch>
                <a:fillRect/>
              </a:stretch>
            </p:blipFill>
          </mc:Fallback>
        </mc:AlternateContent>
        <p:spPr>
          <a:xfrm>
            <a:off x="388785" y="3610289"/>
            <a:ext cx="2236316" cy="2190490"/>
          </a:xfrm>
          <a:prstGeom prst="rect">
            <a:avLst/>
          </a:prstGeom>
        </p:spPr>
      </p:pic>
      <p:pic>
        <p:nvPicPr>
          <p:cNvPr id="6" name="Picture 5" descr="Data_hetero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6"/>
              <a:stretch>
                <a:fillRect/>
              </a:stretch>
            </p:blipFill>
          </mc:Choice>
          <mc:Fallback>
            <p:blipFill>
              <a:blip r:embed="rId7"/>
              <a:stretch>
                <a:fillRect/>
              </a:stretch>
            </p:blipFill>
          </mc:Fallback>
        </mc:AlternateContent>
        <p:spPr>
          <a:xfrm>
            <a:off x="388785" y="985764"/>
            <a:ext cx="2236316" cy="2190490"/>
          </a:xfrm>
          <a:prstGeom prst="rect">
            <a:avLst/>
          </a:prstGeom>
        </p:spPr>
      </p:pic>
      <p:pic>
        <p:nvPicPr>
          <p:cNvPr id="7" name="Picture 6" descr="Data_semantic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8"/>
              <a:stretch>
                <a:fillRect/>
              </a:stretch>
            </p:blipFill>
          </mc:Choice>
          <mc:Fallback>
            <p:blipFill>
              <a:blip r:embed="rId9"/>
              <a:stretch>
                <a:fillRect/>
              </a:stretch>
            </p:blipFill>
          </mc:Fallback>
        </mc:AlternateContent>
        <p:spPr>
          <a:xfrm>
            <a:off x="3091642" y="908004"/>
            <a:ext cx="2315703" cy="2268250"/>
          </a:xfrm>
          <a:prstGeom prst="rect">
            <a:avLst/>
          </a:prstGeom>
        </p:spPr>
      </p:pic>
      <p:pic>
        <p:nvPicPr>
          <p:cNvPr id="8" name="Picture 7" descr="Data_traverse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10"/>
              <a:stretch>
                <a:fillRect/>
              </a:stretch>
            </p:blipFill>
          </mc:Choice>
          <mc:Fallback>
            <p:blipFill>
              <a:blip r:embed="rId11"/>
              <a:stretch>
                <a:fillRect/>
              </a:stretch>
            </p:blipFill>
          </mc:Fallback>
        </mc:AlternateContent>
        <p:spPr>
          <a:xfrm>
            <a:off x="3091642" y="3575729"/>
            <a:ext cx="2311310" cy="226394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08721" y="731978"/>
            <a:ext cx="1598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heterogeneous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875661" y="757898"/>
            <a:ext cx="1030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semantic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33253" y="3437489"/>
            <a:ext cx="629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filter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825164" y="3394289"/>
            <a:ext cx="942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traverse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7185524" y="2166645"/>
            <a:ext cx="883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analyze</a:t>
            </a:r>
            <a:endParaRPr lang="en-US" dirty="0"/>
          </a:p>
        </p:txBody>
      </p:sp>
    </p:spTree>
  </p:cSld>
  <p:clrMapOvr>
    <a:masterClrMapping/>
  </p:clrMapOvr>
  <p:transition spd="slow" advClick="0" advTm="3000"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The data graph is conceived of as a dynamic entity, </a:t>
            </a:r>
          </a:p>
          <a:p>
            <a:r>
              <a:rPr lang="en-US" dirty="0" smtClean="0"/>
              <a:t>	which can constantly change </a:t>
            </a:r>
          </a:p>
          <a:p>
            <a:r>
              <a:rPr lang="en-US" dirty="0" smtClean="0"/>
              <a:t>		due to incoming streams of data, </a:t>
            </a:r>
          </a:p>
          <a:p>
            <a:r>
              <a:rPr lang="en-US" dirty="0" smtClean="0"/>
              <a:t>		programmatic additions and deletions, </a:t>
            </a:r>
          </a:p>
          <a:p>
            <a:r>
              <a:rPr lang="en-US" dirty="0" smtClean="0"/>
              <a:t>		or in response to user-interaction. </a:t>
            </a:r>
          </a:p>
          <a:p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  <p:transition spd="slow" advClick="0" advTm="3000"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 descr="DataGraph.pdf"/>
          <p:cNvPicPr>
            <a:picLocks noGrp="1" noChangeAspect="1"/>
          </p:cNvPicPr>
          <p:nvPr>
            <p:ph idx="1"/>
          </p:nvPr>
        </p:nvPicPr>
        <mc:AlternateContent>
          <mc:Choice xmlns:ma="http://schemas.microsoft.com/office/mac/drawingml/2008/main" Requires="ma">
            <p:blipFill>
              <a:blip r:embed="rId2"/>
              <a:srcRect l="-17906" r="-17906"/>
              <a:stretch>
                <a:fillRect/>
              </a:stretch>
            </p:blipFill>
          </mc:Choice>
          <mc:Fallback>
            <p:blipFill>
              <a:blip r:embed="rId3"/>
              <a:srcRect l="-17906" r="-17906"/>
              <a:stretch>
                <a:fillRect/>
              </a:stretch>
            </p:blipFill>
          </mc:Fallback>
        </mc:AlternateContent>
        <p:spPr>
          <a:xfrm>
            <a:off x="100923" y="671564"/>
            <a:ext cx="8940052" cy="5658290"/>
          </a:xfrm>
        </p:spPr>
      </p:pic>
    </p:spTree>
  </p:cSld>
  <p:clrMapOvr>
    <a:masterClrMapping/>
  </p:clrMapOvr>
  <p:transition spd="slow" advClick="0" advTm="3000"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CEB_Wall.jpg"/>
          <p:cNvPicPr>
            <a:picLocks noGrp="1" noChangeAspect="1"/>
          </p:cNvPicPr>
          <p:nvPr>
            <p:ph idx="1"/>
          </p:nvPr>
        </p:nvPicPr>
        <p:blipFill>
          <a:blip r:embed="rId2"/>
          <a:srcRect l="-55331" r="-55331"/>
          <a:stretch>
            <a:fillRect/>
          </a:stretch>
        </p:blipFill>
        <p:spPr>
          <a:xfrm>
            <a:off x="2870085" y="855459"/>
            <a:ext cx="8379939" cy="5303786"/>
          </a:xfrm>
        </p:spPr>
      </p:pic>
      <p:sp>
        <p:nvSpPr>
          <p:cNvPr id="5" name="TextBox 4"/>
          <p:cNvSpPr txBox="1"/>
          <p:nvPr/>
        </p:nvSpPr>
        <p:spPr>
          <a:xfrm>
            <a:off x="158758" y="855459"/>
            <a:ext cx="4639252" cy="61986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spcBef>
                <a:spcPct val="20000"/>
              </a:spcBef>
            </a:pPr>
            <a:r>
              <a:rPr lang="en-US" sz="2800" b="1" dirty="0" smtClean="0">
                <a:solidFill>
                  <a:prstClr val="black"/>
                </a:solidFill>
                <a:latin typeface="Negotiate Free"/>
                <a:cs typeface="Consolas"/>
              </a:rPr>
              <a:t>Data Flow - George </a:t>
            </a:r>
            <a:r>
              <a:rPr lang="en-US" sz="2800" b="1" dirty="0" err="1" smtClean="0">
                <a:solidFill>
                  <a:prstClr val="black"/>
                </a:solidFill>
                <a:latin typeface="Negotiate Free"/>
                <a:cs typeface="Consolas"/>
              </a:rPr>
              <a:t>Legrady</a:t>
            </a:r>
            <a:r>
              <a:rPr lang="en-US" sz="2800" b="1" dirty="0" smtClean="0">
                <a:solidFill>
                  <a:prstClr val="black"/>
                </a:solidFill>
                <a:latin typeface="Negotiate Free"/>
                <a:cs typeface="Consolas"/>
              </a:rPr>
              <a:t> and Angus Forbes</a:t>
            </a:r>
          </a:p>
          <a:p>
            <a:pPr marL="342900" lvl="0" indent="-342900">
              <a:spcBef>
                <a:spcPct val="20000"/>
              </a:spcBef>
            </a:pPr>
            <a:endParaRPr lang="en-US" sz="2800" dirty="0" smtClean="0">
              <a:solidFill>
                <a:prstClr val="black"/>
              </a:solidFill>
              <a:latin typeface="Negotiate Free"/>
              <a:cs typeface="Consolas"/>
            </a:endParaRPr>
          </a:p>
          <a:p>
            <a:pPr marL="342900" lvl="0" indent="-342900">
              <a:spcBef>
                <a:spcPct val="20000"/>
              </a:spcBef>
            </a:pPr>
            <a:r>
              <a:rPr lang="en-US" sz="2800" dirty="0" smtClean="0">
                <a:solidFill>
                  <a:prstClr val="black"/>
                </a:solidFill>
                <a:latin typeface="Negotiate Free"/>
                <a:cs typeface="Consolas"/>
              </a:rPr>
              <a:t>A 3x3-panel data visualization installation</a:t>
            </a:r>
          </a:p>
          <a:p>
            <a:pPr marL="342900" lvl="0" indent="-342900">
              <a:spcBef>
                <a:spcPct val="20000"/>
              </a:spcBef>
            </a:pPr>
            <a:r>
              <a:rPr lang="en-US" sz="2800" dirty="0" smtClean="0">
                <a:solidFill>
                  <a:prstClr val="black"/>
                </a:solidFill>
                <a:latin typeface="Negotiate Free"/>
                <a:cs typeface="Consolas"/>
              </a:rPr>
              <a:t>	displaying a series of real-time statistics for a corporate website.</a:t>
            </a:r>
          </a:p>
          <a:p>
            <a:pPr marL="342900" lvl="0" indent="-342900">
              <a:spcBef>
                <a:spcPct val="20000"/>
              </a:spcBef>
            </a:pPr>
            <a:endParaRPr lang="en-US" sz="2800" dirty="0" smtClean="0">
              <a:solidFill>
                <a:prstClr val="black"/>
              </a:solidFill>
              <a:latin typeface="Negotiate Free"/>
              <a:cs typeface="Consolas"/>
            </a:endParaRPr>
          </a:p>
          <a:p>
            <a:pPr marL="342900" lvl="0" indent="-342900">
              <a:spcBef>
                <a:spcPct val="20000"/>
              </a:spcBef>
            </a:pPr>
            <a:endParaRPr lang="en-US" sz="2800" dirty="0" smtClean="0">
              <a:solidFill>
                <a:prstClr val="black"/>
              </a:solidFill>
              <a:latin typeface="Negotiate Free"/>
              <a:cs typeface="Consolas"/>
            </a:endParaRPr>
          </a:p>
          <a:p>
            <a:pPr marL="342900" lvl="0" indent="-342900">
              <a:spcBef>
                <a:spcPct val="20000"/>
              </a:spcBef>
            </a:pPr>
            <a:endParaRPr lang="en-US" sz="2800" dirty="0" smtClean="0">
              <a:solidFill>
                <a:prstClr val="black"/>
              </a:solidFill>
              <a:latin typeface="Negotiate Free"/>
              <a:cs typeface="Consolas"/>
            </a:endParaRPr>
          </a:p>
          <a:p>
            <a:pPr marL="342900" lvl="0" indent="-342900">
              <a:spcBef>
                <a:spcPct val="20000"/>
              </a:spcBef>
            </a:pPr>
            <a:endParaRPr lang="en-US" sz="2800" dirty="0" smtClean="0">
              <a:solidFill>
                <a:prstClr val="black"/>
              </a:solidFill>
              <a:latin typeface="Negotiate Free"/>
              <a:cs typeface="Consolas"/>
            </a:endParaRPr>
          </a:p>
          <a:p>
            <a:endParaRPr lang="en-US" dirty="0"/>
          </a:p>
        </p:txBody>
      </p:sp>
    </p:spTree>
  </p:cSld>
  <p:clrMapOvr>
    <a:masterClrMapping/>
  </p:clrMapOvr>
  <p:transition spd="slow" advClick="0" advTm="3000">
    <p:fad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EB_WorldMap3.mov">
            <a:hlinkClick r:id="" action="ppaction://media"/>
          </p:cNvPr>
          <p:cNvPicPr/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01600" y="854571"/>
            <a:ext cx="8939213" cy="5587008"/>
          </a:xfrm>
        </p:spPr>
      </p:pic>
    </p:spTree>
  </p:cSld>
  <p:clrMapOvr>
    <a:masterClrMapping/>
  </p:clrMapOvr>
  <p:transition spd="slow" advClick="0" advTm="3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757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Behaviorism </a:t>
            </a:r>
          </a:p>
          <a:p>
            <a:r>
              <a:rPr lang="en-US" dirty="0" smtClean="0"/>
              <a:t>	makes it easy to gather, parse, filter, and analyze data.</a:t>
            </a:r>
          </a:p>
          <a:p>
            <a:endParaRPr lang="en-US" dirty="0" smtClean="0"/>
          </a:p>
          <a:p>
            <a:r>
              <a:rPr lang="en-US" dirty="0" smtClean="0"/>
              <a:t>	This project handled up to 100,000+ events per hour at peak times of the day.</a:t>
            </a:r>
          </a:p>
          <a:p>
            <a:endParaRPr lang="en-US" dirty="0" smtClean="0"/>
          </a:p>
          <a:p>
            <a:r>
              <a:rPr lang="en-US" dirty="0" smtClean="0"/>
              <a:t>	No longer active, but ran for one year at a corporate headquarters in DC.    </a:t>
            </a:r>
            <a:endParaRPr lang="en-US" dirty="0"/>
          </a:p>
        </p:txBody>
      </p:sp>
    </p:spTree>
  </p:cSld>
  <p:clrMapOvr>
    <a:masterClrMapping/>
  </p:clrMapOvr>
  <p:transition spd="slow" advClick="0" advTm="3000">
    <p:fad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Timing Graph (Scheduler)</a:t>
            </a:r>
          </a:p>
          <a:p>
            <a:endParaRPr lang="en-US" dirty="0" smtClean="0"/>
          </a:p>
          <a:p>
            <a:r>
              <a:rPr lang="en-US" dirty="0" smtClean="0"/>
              <a:t>The Timing Graph contains Behavior objects which control the flow of the visualization system: </a:t>
            </a:r>
          </a:p>
          <a:p>
            <a:endParaRPr lang="en-US" dirty="0" smtClean="0"/>
          </a:p>
          <a:p>
            <a:r>
              <a:rPr lang="en-US" dirty="0" smtClean="0"/>
              <a:t>	scheduling the gathering and analysis of data,</a:t>
            </a:r>
          </a:p>
          <a:p>
            <a:r>
              <a:rPr lang="en-US" dirty="0" smtClean="0"/>
              <a:t>	creating and deleting </a:t>
            </a:r>
            <a:r>
              <a:rPr lang="en-US" dirty="0" err="1" smtClean="0"/>
              <a:t>Geoms</a:t>
            </a:r>
            <a:r>
              <a:rPr lang="en-US" dirty="0" smtClean="0"/>
              <a:t>,</a:t>
            </a:r>
          </a:p>
          <a:p>
            <a:r>
              <a:rPr lang="en-US" dirty="0" smtClean="0"/>
              <a:t>	controlling animation, attribute updates, and state 	changes,</a:t>
            </a:r>
          </a:p>
          <a:p>
            <a:r>
              <a:rPr lang="en-US" dirty="0" smtClean="0"/>
              <a:t>	responding to user-interaction</a:t>
            </a:r>
          </a:p>
          <a:p>
            <a:r>
              <a:rPr lang="en-US" dirty="0" smtClean="0"/>
              <a:t>	and updating other Behaviors</a:t>
            </a:r>
          </a:p>
          <a:p>
            <a:endParaRPr lang="en-US" dirty="0"/>
          </a:p>
        </p:txBody>
      </p:sp>
    </p:spTree>
  </p:cSld>
  <p:clrMapOvr>
    <a:masterClrMapping/>
  </p:clrMapOvr>
  <p:transition spd="slow" advClick="0" advTm="3000"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Overview/Background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Design decisions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Architecture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Conclusion/Future</a:t>
            </a:r>
          </a:p>
          <a:p>
            <a:endParaRPr lang="en-US" dirty="0"/>
          </a:p>
        </p:txBody>
      </p:sp>
    </p:spTree>
  </p:cSld>
  <p:clrMapOvr>
    <a:masterClrMapping/>
  </p:clrMapOvr>
  <p:transition spd="slow" advClick="0" advTm="3000">
    <p:fad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Each Behavior is responsible for executing some logic which effects one or more items on the Scene Graph, the Data Graph, or the Timing Graph itself.</a:t>
            </a:r>
          </a:p>
          <a:p>
            <a:endParaRPr lang="en-US" dirty="0" smtClean="0"/>
          </a:p>
          <a:p>
            <a:r>
              <a:rPr lang="en-US" dirty="0" smtClean="0"/>
              <a:t>Behaviors provide a uniform interface for safe updates to the underlying concurrent data structures.</a:t>
            </a:r>
          </a:p>
          <a:p>
            <a:endParaRPr lang="en-US" dirty="0" smtClean="0"/>
          </a:p>
        </p:txBody>
      </p:sp>
    </p:spTree>
  </p:cSld>
  <p:clrMapOvr>
    <a:masterClrMapping/>
  </p:clrMapOvr>
  <p:transition spd="slow" advClick="0" advTm="3000">
    <p:fad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behavior_chainable.pdf"/>
          <p:cNvPicPr>
            <a:picLocks noGrp="1" noChangeAspect="1"/>
          </p:cNvPicPr>
          <p:nvPr>
            <p:ph idx="1"/>
          </p:nvPr>
        </p:nvPicPr>
        <mc:AlternateContent>
          <mc:Choice xmlns:ma="http://schemas.microsoft.com/office/mac/drawingml/2008/main" Requires="ma">
            <p:blipFill>
              <a:blip r:embed="rId2"/>
              <a:srcRect t="-13838" b="-13838"/>
              <a:stretch>
                <a:fillRect/>
              </a:stretch>
            </p:blipFill>
          </mc:Choice>
          <mc:Fallback>
            <p:blipFill>
              <a:blip r:embed="rId3"/>
              <a:srcRect t="-13838" b="-13838"/>
              <a:stretch>
                <a:fillRect/>
              </a:stretch>
            </p:blipFill>
          </mc:Fallback>
        </mc:AlternateContent>
        <p:spPr>
          <a:xfrm>
            <a:off x="772359" y="3927347"/>
            <a:ext cx="2981142" cy="1886809"/>
          </a:xfrm>
        </p:spPr>
      </p:pic>
      <p:pic>
        <p:nvPicPr>
          <p:cNvPr id="5" name="Picture 4" descr="behavior_mutable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4"/>
              <a:stretch>
                <a:fillRect/>
              </a:stretch>
            </p:blipFill>
          </mc:Choice>
          <mc:Fallback>
            <p:blipFill>
              <a:blip r:embed="rId5"/>
              <a:stretch>
                <a:fillRect/>
              </a:stretch>
            </p:blipFill>
          </mc:Fallback>
        </mc:AlternateContent>
        <p:spPr>
          <a:xfrm>
            <a:off x="4624787" y="4216320"/>
            <a:ext cx="3515405" cy="1247402"/>
          </a:xfrm>
          <a:prstGeom prst="rect">
            <a:avLst/>
          </a:prstGeom>
        </p:spPr>
      </p:pic>
      <p:pic>
        <p:nvPicPr>
          <p:cNvPr id="6" name="Picture 5" descr="behavior_relative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6"/>
              <a:stretch>
                <a:fillRect/>
              </a:stretch>
            </p:blipFill>
          </mc:Choice>
          <mc:Fallback>
            <p:blipFill>
              <a:blip r:embed="rId7"/>
              <a:stretch>
                <a:fillRect/>
              </a:stretch>
            </p:blipFill>
          </mc:Fallback>
        </mc:AlternateContent>
        <p:spPr>
          <a:xfrm>
            <a:off x="4943671" y="1062720"/>
            <a:ext cx="2501900" cy="2032000"/>
          </a:xfrm>
          <a:prstGeom prst="rect">
            <a:avLst/>
          </a:prstGeom>
        </p:spPr>
      </p:pic>
      <p:pic>
        <p:nvPicPr>
          <p:cNvPr id="7" name="Picture 6" descr="behavior_stackable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8"/>
              <a:stretch>
                <a:fillRect/>
              </a:stretch>
            </p:blipFill>
          </mc:Choice>
          <mc:Fallback>
            <p:blipFill>
              <a:blip r:embed="rId9"/>
              <a:stretch>
                <a:fillRect/>
              </a:stretch>
            </p:blipFill>
          </mc:Fallback>
        </mc:AlternateContent>
        <p:spPr>
          <a:xfrm>
            <a:off x="832839" y="1218240"/>
            <a:ext cx="2514600" cy="16891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92386" y="1033574"/>
            <a:ext cx="10740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Stackable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160958" y="1033574"/>
            <a:ext cx="9276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Relative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52938" y="3846988"/>
            <a:ext cx="1113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Chainable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599878" y="3846988"/>
            <a:ext cx="977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Mutable</a:t>
            </a:r>
            <a:endParaRPr lang="en-US" dirty="0"/>
          </a:p>
        </p:txBody>
      </p:sp>
    </p:spTree>
  </p:cSld>
  <p:clrMapOvr>
    <a:masterClrMapping/>
  </p:clrMapOvr>
  <p:transition spd="slow" advClick="0" advTm="3000">
    <p:fad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Coil Maps - Angus Forbes</a:t>
            </a:r>
          </a:p>
          <a:p>
            <a:endParaRPr lang="en-US" dirty="0" smtClean="0"/>
          </a:p>
          <a:p>
            <a:r>
              <a:rPr lang="en-US" dirty="0" smtClean="0"/>
              <a:t>An interactive visualization project </a:t>
            </a:r>
          </a:p>
          <a:p>
            <a:r>
              <a:rPr lang="en-US" dirty="0" smtClean="0"/>
              <a:t>	that lets users browse archival photography </a:t>
            </a:r>
          </a:p>
          <a:p>
            <a:r>
              <a:rPr lang="en-US" dirty="0" smtClean="0"/>
              <a:t>		which is stored in an animated grid of cells.</a:t>
            </a:r>
          </a:p>
          <a:p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  <p:transition spd="slow" advClick="0" advTm="3000">
    <p:fad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ilMaps2.mov">
            <a:hlinkClick r:id="" action="ppaction://media"/>
          </p:cNvPr>
          <p:cNvPicPr/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01600" y="854571"/>
            <a:ext cx="8939213" cy="5587008"/>
          </a:xfrm>
        </p:spPr>
      </p:pic>
    </p:spTree>
  </p:cSld>
  <p:clrMapOvr>
    <a:masterClrMapping/>
  </p:clrMapOvr>
  <p:transition spd="slow" advClick="0" advTm="3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645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Discrete Behaviors run once at a specified time, or repeatedly at set intervals.</a:t>
            </a:r>
          </a:p>
          <a:p>
            <a:endParaRPr lang="en-US" dirty="0" smtClean="0"/>
          </a:p>
          <a:p>
            <a:r>
              <a:rPr lang="en-US" dirty="0" smtClean="0"/>
              <a:t>They control such things as:</a:t>
            </a:r>
          </a:p>
          <a:p>
            <a:r>
              <a:rPr lang="en-US" dirty="0" smtClean="0"/>
              <a:t>	triggering a data gathering event;</a:t>
            </a:r>
          </a:p>
          <a:p>
            <a:r>
              <a:rPr lang="en-US" dirty="0" smtClean="0"/>
              <a:t>	how often a data analysis should be performed;</a:t>
            </a:r>
          </a:p>
          <a:p>
            <a:r>
              <a:rPr lang="en-US" dirty="0" smtClean="0"/>
              <a:t>	changing the state of </a:t>
            </a:r>
            <a:r>
              <a:rPr lang="en-US" dirty="0" err="1" smtClean="0"/>
              <a:t>Geom</a:t>
            </a:r>
            <a:r>
              <a:rPr lang="en-US" dirty="0" smtClean="0"/>
              <a:t> objects;</a:t>
            </a:r>
          </a:p>
          <a:p>
            <a:r>
              <a:rPr lang="en-US" dirty="0" smtClean="0"/>
              <a:t>	adding or deleting elements from the system. </a:t>
            </a:r>
          </a:p>
          <a:p>
            <a:endParaRPr lang="en-US" dirty="0" smtClean="0"/>
          </a:p>
          <a:p>
            <a:r>
              <a:rPr lang="en-US" dirty="0" smtClean="0"/>
              <a:t>After they are executed, they can reschedule themselves.</a:t>
            </a:r>
            <a:endParaRPr lang="en-US" dirty="0"/>
          </a:p>
        </p:txBody>
      </p:sp>
    </p:spTree>
  </p:cSld>
  <p:clrMapOvr>
    <a:masterClrMapping/>
  </p:clrMapOvr>
  <p:transition spd="slow" advClick="0" advTm="3000">
    <p:fade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Continuous Behaviors run continuously between a specified start and end time.</a:t>
            </a:r>
          </a:p>
          <a:p>
            <a:endParaRPr lang="en-US" dirty="0" smtClean="0"/>
          </a:p>
          <a:p>
            <a:r>
              <a:rPr lang="en-US" dirty="0" smtClean="0"/>
              <a:t>They control such things as:</a:t>
            </a:r>
          </a:p>
          <a:p>
            <a:r>
              <a:rPr lang="en-US" dirty="0" smtClean="0"/>
              <a:t>	changing the location or attributes of a </a:t>
            </a:r>
            <a:r>
              <a:rPr lang="en-US" dirty="0" err="1" smtClean="0"/>
              <a:t>Geom</a:t>
            </a:r>
            <a:r>
              <a:rPr lang="en-US" dirty="0" smtClean="0"/>
              <a:t>;</a:t>
            </a:r>
          </a:p>
          <a:p>
            <a:r>
              <a:rPr lang="en-US" dirty="0" smtClean="0"/>
              <a:t>	changing the values of a data Node;</a:t>
            </a:r>
          </a:p>
          <a:p>
            <a:r>
              <a:rPr lang="en-US" dirty="0" smtClean="0"/>
              <a:t>	changing the speed of an animation;</a:t>
            </a:r>
          </a:p>
          <a:p>
            <a:r>
              <a:rPr lang="en-US" dirty="0" smtClean="0"/>
              <a:t>	altering the effect of another Behavior.</a:t>
            </a:r>
          </a:p>
          <a:p>
            <a:r>
              <a:rPr lang="en-US" dirty="0" smtClean="0"/>
              <a:t>	   </a:t>
            </a:r>
            <a:endParaRPr lang="en-US" dirty="0"/>
          </a:p>
        </p:txBody>
      </p:sp>
    </p:spTree>
  </p:cSld>
  <p:clrMapOvr>
    <a:masterClrMapping/>
  </p:clrMapOvr>
  <p:transition spd="slow" advClick="0" advTm="3000">
    <p:fade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Each continuous Behavior updates itself at the same speed as the display refresh rate (</a:t>
            </a:r>
            <a:r>
              <a:rPr lang="en-US" dirty="0" err="1" smtClean="0"/>
              <a:t>ie</a:t>
            </a:r>
            <a:r>
              <a:rPr lang="en-US" dirty="0" smtClean="0"/>
              <a:t>. </a:t>
            </a:r>
            <a:r>
              <a:rPr lang="en-US" dirty="0" err="1" smtClean="0"/>
              <a:t>appx</a:t>
            </a:r>
            <a:r>
              <a:rPr lang="en-US" dirty="0" smtClean="0"/>
              <a:t>. 60fps) and interpolates the change in value across its defined range. </a:t>
            </a:r>
          </a:p>
          <a:p>
            <a:endParaRPr lang="en-US" dirty="0" smtClean="0"/>
          </a:p>
          <a:p>
            <a:r>
              <a:rPr lang="en-US" dirty="0" smtClean="0"/>
              <a:t>Various easing functions can be attached to the Behavior to change the way an attribute is interpolated across this range (linear interpolation is the default).</a:t>
            </a:r>
            <a:endParaRPr lang="en-US" dirty="0"/>
          </a:p>
        </p:txBody>
      </p:sp>
    </p:spTree>
  </p:cSld>
  <p:clrMapOvr>
    <a:masterClrMapping/>
  </p:clrMapOvr>
  <p:transition spd="slow" advClick="0" advTm="3000">
    <p:fade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easing_demo.mov">
            <a:hlinkClick r:id="" action="ppaction://media"/>
          </p:cNvPr>
          <p:cNvPicPr/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01600" y="854571"/>
            <a:ext cx="8939213" cy="5587008"/>
          </a:xfrm>
        </p:spPr>
      </p:pic>
    </p:spTree>
  </p:cSld>
  <p:clrMapOvr>
    <a:masterClrMapping/>
  </p:clrMapOvr>
  <p:transition spd="slow" advClick="0" advTm="3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58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0923" y="336960"/>
            <a:ext cx="8940052" cy="5779250"/>
          </a:xfrm>
        </p:spPr>
        <p:txBody>
          <a:bodyPr>
            <a:normAutofit/>
          </a:bodyPr>
          <a:lstStyle/>
          <a:p>
            <a:r>
              <a:rPr lang="en-US" sz="1800" dirty="0" smtClean="0">
                <a:latin typeface="Consolas"/>
              </a:rPr>
              <a:t>/*** </a:t>
            </a:r>
          </a:p>
          <a:p>
            <a:r>
              <a:rPr lang="en-US" sz="1800" dirty="0" smtClean="0">
                <a:latin typeface="Consolas"/>
              </a:rPr>
              <a:t>	Attaching a repeating animation Behavior with easing to a Geom.</a:t>
            </a:r>
          </a:p>
          <a:p>
            <a:r>
              <a:rPr lang="en-US" sz="1800" dirty="0" smtClean="0">
                <a:latin typeface="Consolas"/>
              </a:rPr>
              <a:t>***/</a:t>
            </a:r>
          </a:p>
          <a:p>
            <a:r>
              <a:rPr lang="en-US" sz="1800" dirty="0" smtClean="0">
                <a:latin typeface="Consolas"/>
              </a:rPr>
              <a:t>//create a simple </a:t>
            </a:r>
            <a:r>
              <a:rPr lang="en-US" sz="1800" dirty="0" err="1" smtClean="0">
                <a:latin typeface="Consolas"/>
              </a:rPr>
              <a:t>Geom</a:t>
            </a:r>
            <a:endParaRPr lang="en-US" sz="1800" dirty="0" smtClean="0">
              <a:latin typeface="Consolas"/>
            </a:endParaRPr>
          </a:p>
          <a:p>
            <a:r>
              <a:rPr lang="en-US" sz="1800" dirty="0" err="1" smtClean="0">
                <a:latin typeface="Consolas"/>
              </a:rPr>
              <a:t>Geom</a:t>
            </a:r>
            <a:r>
              <a:rPr lang="en-US" sz="1800" dirty="0" smtClean="0">
                <a:latin typeface="Consolas"/>
              </a:rPr>
              <a:t> </a:t>
            </a:r>
            <a:r>
              <a:rPr lang="en-US" sz="1800" dirty="0" err="1" smtClean="0">
                <a:latin typeface="Consolas"/>
              </a:rPr>
              <a:t>g</a:t>
            </a:r>
            <a:r>
              <a:rPr lang="en-US" sz="1800" dirty="0" smtClean="0">
                <a:latin typeface="Consolas"/>
              </a:rPr>
              <a:t> = new </a:t>
            </a:r>
            <a:r>
              <a:rPr lang="en-US" sz="1800" dirty="0" err="1" smtClean="0">
                <a:latin typeface="Consolas"/>
              </a:rPr>
              <a:t>GeomRect(new</a:t>
            </a:r>
            <a:r>
              <a:rPr lang="en-US" sz="1800" dirty="0" smtClean="0">
                <a:latin typeface="Consolas"/>
              </a:rPr>
              <a:t> Point3f(), 1f, 1f);</a:t>
            </a:r>
          </a:p>
          <a:p>
            <a:endParaRPr lang="en-US" sz="1800" dirty="0" smtClean="0">
              <a:latin typeface="Consolas"/>
            </a:endParaRPr>
          </a:p>
          <a:p>
            <a:r>
              <a:rPr lang="en-US" sz="1800" dirty="0" smtClean="0">
                <a:latin typeface="Consolas"/>
              </a:rPr>
              <a:t>//create and schedule animation behavior</a:t>
            </a:r>
          </a:p>
          <a:p>
            <a:r>
              <a:rPr lang="en-US" sz="1800" dirty="0" err="1" smtClean="0">
                <a:latin typeface="Consolas"/>
              </a:rPr>
              <a:t>BehaviorTranslate</a:t>
            </a:r>
            <a:r>
              <a:rPr lang="en-US" sz="1800" dirty="0" smtClean="0">
                <a:latin typeface="Consolas"/>
              </a:rPr>
              <a:t> </a:t>
            </a:r>
            <a:r>
              <a:rPr lang="en-US" sz="1800" dirty="0" err="1" smtClean="0">
                <a:latin typeface="Consolas"/>
              </a:rPr>
              <a:t>bt</a:t>
            </a:r>
            <a:r>
              <a:rPr lang="en-US" sz="1800" dirty="0" smtClean="0">
                <a:latin typeface="Consolas"/>
              </a:rPr>
              <a:t> = new </a:t>
            </a:r>
            <a:r>
              <a:rPr lang="en-US" sz="1800" dirty="0" err="1" smtClean="0">
                <a:latin typeface="Consolas"/>
              </a:rPr>
              <a:t>BehaviorTranslate</a:t>
            </a:r>
            <a:r>
              <a:rPr lang="en-US" sz="1800" dirty="0" smtClean="0">
                <a:latin typeface="Consolas"/>
              </a:rPr>
              <a:t>( </a:t>
            </a:r>
          </a:p>
          <a:p>
            <a:r>
              <a:rPr lang="en-US" sz="1800" dirty="0" smtClean="0">
                <a:latin typeface="Consolas"/>
              </a:rPr>
              <a:t>	new </a:t>
            </a:r>
            <a:r>
              <a:rPr lang="en-US" sz="1800" dirty="0" err="1" smtClean="0">
                <a:latin typeface="Consolas"/>
              </a:rPr>
              <a:t>ContinuousBehaviorBuilder(Utils.now</a:t>
            </a:r>
            <a:r>
              <a:rPr lang="en-US" sz="1800" dirty="0" smtClean="0">
                <a:latin typeface="Consolas"/>
              </a:rPr>
              <a:t>(), 5000L)</a:t>
            </a:r>
          </a:p>
          <a:p>
            <a:r>
              <a:rPr lang="en-US" sz="1800" dirty="0" smtClean="0">
                <a:latin typeface="Consolas"/>
              </a:rPr>
              <a:t>		.</a:t>
            </a:r>
            <a:r>
              <a:rPr lang="en-US" sz="1800" dirty="0" err="1" smtClean="0">
                <a:latin typeface="Consolas"/>
              </a:rPr>
              <a:t>isReversing(true</a:t>
            </a:r>
            <a:r>
              <a:rPr lang="en-US" sz="1800" dirty="0" smtClean="0">
                <a:latin typeface="Consolas"/>
              </a:rPr>
              <a:t>)</a:t>
            </a:r>
          </a:p>
          <a:p>
            <a:r>
              <a:rPr lang="en-US" sz="1800" dirty="0" smtClean="0">
                <a:latin typeface="Consolas"/>
              </a:rPr>
              <a:t>		.repeats(3)</a:t>
            </a:r>
          </a:p>
          <a:p>
            <a:r>
              <a:rPr lang="en-US" sz="1800" dirty="0" smtClean="0">
                <a:latin typeface="Consolas"/>
              </a:rPr>
              <a:t>		.</a:t>
            </a:r>
            <a:r>
              <a:rPr lang="en-US" sz="1800" dirty="0" err="1" smtClean="0">
                <a:latin typeface="Consolas"/>
              </a:rPr>
              <a:t>easing(new</a:t>
            </a:r>
            <a:r>
              <a:rPr lang="en-US" sz="1800" dirty="0" smtClean="0">
                <a:latin typeface="Consolas"/>
              </a:rPr>
              <a:t> </a:t>
            </a:r>
            <a:r>
              <a:rPr lang="en-US" sz="1800" dirty="0" err="1" smtClean="0">
                <a:latin typeface="Consolas"/>
              </a:rPr>
              <a:t>EasingPolynomial(OUT</a:t>
            </a:r>
            <a:r>
              <a:rPr lang="en-US" sz="1800" dirty="0" smtClean="0">
                <a:latin typeface="Consolas"/>
              </a:rPr>
              <a:t>, 5); </a:t>
            </a:r>
          </a:p>
          <a:p>
            <a:r>
              <a:rPr lang="en-US" sz="1800" dirty="0" smtClean="0">
                <a:latin typeface="Consolas"/>
              </a:rPr>
              <a:t>		.ranges(+3f,0f,0f);</a:t>
            </a:r>
          </a:p>
          <a:p>
            <a:r>
              <a:rPr lang="en-US" sz="1800" dirty="0" err="1" smtClean="0">
                <a:latin typeface="Consolas"/>
              </a:rPr>
              <a:t>Scheduler.getInstance().attachGeom(bt</a:t>
            </a:r>
            <a:r>
              <a:rPr lang="en-US" sz="1800" dirty="0" smtClean="0">
                <a:latin typeface="Consolas"/>
              </a:rPr>
              <a:t>, </a:t>
            </a:r>
            <a:r>
              <a:rPr lang="en-US" sz="1800" dirty="0" err="1" smtClean="0">
                <a:latin typeface="Consolas"/>
              </a:rPr>
              <a:t>g</a:t>
            </a:r>
            <a:r>
              <a:rPr lang="en-US" sz="1800" dirty="0" smtClean="0">
                <a:latin typeface="Consolas"/>
              </a:rPr>
              <a:t>); </a:t>
            </a:r>
          </a:p>
          <a:p>
            <a:endParaRPr lang="en-US" sz="1800" dirty="0" smtClean="0">
              <a:latin typeface="Consolas"/>
            </a:endParaRPr>
          </a:p>
          <a:p>
            <a:r>
              <a:rPr lang="en-US" sz="1800" dirty="0" smtClean="0">
                <a:latin typeface="Consolas"/>
              </a:rPr>
              <a:t>//attach the </a:t>
            </a:r>
            <a:r>
              <a:rPr lang="en-US" sz="1800" dirty="0" err="1" smtClean="0">
                <a:latin typeface="Consolas"/>
              </a:rPr>
              <a:t>Geom</a:t>
            </a:r>
            <a:r>
              <a:rPr lang="en-US" sz="1800" dirty="0" smtClean="0">
                <a:latin typeface="Consolas"/>
              </a:rPr>
              <a:t> to the </a:t>
            </a:r>
            <a:r>
              <a:rPr lang="en-US" sz="1800" dirty="0" err="1" smtClean="0">
                <a:latin typeface="Consolas"/>
              </a:rPr>
              <a:t>SceneGraph</a:t>
            </a:r>
            <a:endParaRPr lang="en-US" sz="1800" dirty="0" smtClean="0">
              <a:latin typeface="Consolas"/>
            </a:endParaRPr>
          </a:p>
          <a:p>
            <a:r>
              <a:rPr lang="en-US" sz="1800" dirty="0" err="1" smtClean="0">
                <a:latin typeface="Consolas"/>
              </a:rPr>
              <a:t>addGeom(g</a:t>
            </a:r>
            <a:r>
              <a:rPr lang="en-US" sz="1800" dirty="0" smtClean="0">
                <a:latin typeface="Consolas"/>
              </a:rPr>
              <a:t>);</a:t>
            </a:r>
          </a:p>
          <a:p>
            <a:endParaRPr lang="en-US" sz="1800" dirty="0">
              <a:latin typeface="Consolas"/>
            </a:endParaRPr>
          </a:p>
        </p:txBody>
      </p:sp>
    </p:spTree>
  </p:cSld>
  <p:clrMapOvr>
    <a:masterClrMapping/>
  </p:clrMapOvr>
  <p:transition spd="slow" advClick="0" advTm="3000">
    <p:fade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0923" y="362880"/>
            <a:ext cx="8940052" cy="6113854"/>
          </a:xfrm>
        </p:spPr>
        <p:txBody>
          <a:bodyPr>
            <a:normAutofit/>
          </a:bodyPr>
          <a:lstStyle/>
          <a:p>
            <a:r>
              <a:rPr lang="en-US" sz="1800" dirty="0" smtClean="0">
                <a:latin typeface="Consolas"/>
              </a:rPr>
              <a:t>/*** Attaching a animation Behavior to a </a:t>
            </a:r>
            <a:r>
              <a:rPr lang="en-US" sz="1800" dirty="0" err="1" smtClean="0">
                <a:latin typeface="Consolas"/>
              </a:rPr>
              <a:t>Geom</a:t>
            </a:r>
            <a:r>
              <a:rPr lang="en-US" sz="1800" dirty="0" smtClean="0">
                <a:latin typeface="Consolas"/>
              </a:rPr>
              <a:t> ***/</a:t>
            </a:r>
          </a:p>
          <a:p>
            <a:r>
              <a:rPr lang="en-US" sz="1800" dirty="0" smtClean="0">
                <a:latin typeface="Consolas"/>
              </a:rPr>
              <a:t>//create a new </a:t>
            </a:r>
            <a:r>
              <a:rPr lang="en-US" sz="1800" dirty="0" err="1" smtClean="0">
                <a:latin typeface="Consolas"/>
              </a:rPr>
              <a:t>Geom</a:t>
            </a:r>
            <a:endParaRPr lang="en-US" sz="1800" dirty="0" smtClean="0">
              <a:latin typeface="Consolas"/>
            </a:endParaRPr>
          </a:p>
          <a:p>
            <a:r>
              <a:rPr lang="en-US" sz="1800" dirty="0" err="1" smtClean="0">
                <a:latin typeface="Consolas"/>
              </a:rPr>
              <a:t>Geom</a:t>
            </a:r>
            <a:r>
              <a:rPr lang="en-US" sz="1800" dirty="0" smtClean="0">
                <a:latin typeface="Consolas"/>
              </a:rPr>
              <a:t> </a:t>
            </a:r>
            <a:r>
              <a:rPr lang="en-US" sz="1800" dirty="0" err="1" smtClean="0">
                <a:latin typeface="Consolas"/>
              </a:rPr>
              <a:t>g</a:t>
            </a:r>
            <a:r>
              <a:rPr lang="en-US" sz="1800" dirty="0" smtClean="0">
                <a:latin typeface="Consolas"/>
              </a:rPr>
              <a:t> = new </a:t>
            </a:r>
            <a:r>
              <a:rPr lang="en-US" sz="1800" dirty="0" err="1" smtClean="0">
                <a:latin typeface="Consolas"/>
              </a:rPr>
              <a:t>GeomRect(new</a:t>
            </a:r>
            <a:r>
              <a:rPr lang="en-US" sz="1800" dirty="0" smtClean="0">
                <a:latin typeface="Consolas"/>
              </a:rPr>
              <a:t> Point3f(), 1f, 1f);</a:t>
            </a:r>
          </a:p>
          <a:p>
            <a:endParaRPr lang="en-US" sz="1800" dirty="0" smtClean="0">
              <a:latin typeface="Consolas"/>
            </a:endParaRPr>
          </a:p>
          <a:p>
            <a:r>
              <a:rPr lang="en-US" sz="1800" dirty="0" smtClean="0">
                <a:latin typeface="Consolas"/>
              </a:rPr>
              <a:t>//create a translation animation Behavior</a:t>
            </a:r>
          </a:p>
          <a:p>
            <a:r>
              <a:rPr lang="en-US" sz="1800" dirty="0" smtClean="0">
                <a:latin typeface="Consolas"/>
              </a:rPr>
              <a:t>Behavior </a:t>
            </a:r>
            <a:r>
              <a:rPr lang="en-US" sz="1800" dirty="0" err="1" smtClean="0">
                <a:latin typeface="Consolas"/>
              </a:rPr>
              <a:t>bt</a:t>
            </a:r>
            <a:r>
              <a:rPr lang="en-US" sz="1800" dirty="0" smtClean="0">
                <a:latin typeface="Consolas"/>
              </a:rPr>
              <a:t> = </a:t>
            </a:r>
            <a:r>
              <a:rPr lang="en-US" sz="1800" dirty="0" err="1" smtClean="0">
                <a:latin typeface="Consolas"/>
              </a:rPr>
              <a:t>BehaviorTranslate.translate</a:t>
            </a:r>
            <a:r>
              <a:rPr lang="en-US" sz="1800" dirty="0" smtClean="0">
                <a:latin typeface="Consolas"/>
              </a:rPr>
              <a:t>(</a:t>
            </a:r>
          </a:p>
          <a:p>
            <a:r>
              <a:rPr lang="en-US" sz="1800" dirty="0" smtClean="0">
                <a:latin typeface="Consolas"/>
              </a:rPr>
              <a:t>	Utils.nowPlusMillis(10000L), 5000L, new Point3f(3f, 0f, 0f));</a:t>
            </a:r>
          </a:p>
          <a:p>
            <a:endParaRPr lang="en-US" sz="1800" dirty="0" smtClean="0">
              <a:latin typeface="Consolas"/>
            </a:endParaRPr>
          </a:p>
          <a:p>
            <a:r>
              <a:rPr lang="en-US" sz="1800" dirty="0" smtClean="0">
                <a:latin typeface="Consolas"/>
              </a:rPr>
              <a:t>//attach the Behavior to the </a:t>
            </a:r>
            <a:r>
              <a:rPr lang="en-US" sz="1800" dirty="0" err="1" smtClean="0">
                <a:latin typeface="Consolas"/>
              </a:rPr>
              <a:t>Geom</a:t>
            </a:r>
            <a:endParaRPr lang="en-US" sz="1800" dirty="0" smtClean="0">
              <a:latin typeface="Consolas"/>
            </a:endParaRPr>
          </a:p>
          <a:p>
            <a:r>
              <a:rPr lang="en-US" sz="1800" dirty="0" err="1" smtClean="0">
                <a:latin typeface="Consolas"/>
              </a:rPr>
              <a:t>Scheduler.getInstance().attachGeom(bt</a:t>
            </a:r>
            <a:r>
              <a:rPr lang="en-US" sz="1800" dirty="0" smtClean="0">
                <a:latin typeface="Consolas"/>
              </a:rPr>
              <a:t>, </a:t>
            </a:r>
            <a:r>
              <a:rPr lang="en-US" sz="1800" dirty="0" err="1" smtClean="0">
                <a:latin typeface="Consolas"/>
              </a:rPr>
              <a:t>g</a:t>
            </a:r>
            <a:r>
              <a:rPr lang="en-US" sz="1800" dirty="0" smtClean="0">
                <a:latin typeface="Consolas"/>
              </a:rPr>
              <a:t>); </a:t>
            </a:r>
          </a:p>
          <a:p>
            <a:endParaRPr lang="en-US" sz="1800" dirty="0" smtClean="0">
              <a:latin typeface="Consolas"/>
            </a:endParaRPr>
          </a:p>
          <a:p>
            <a:r>
              <a:rPr lang="en-US" sz="1800" dirty="0" smtClean="0">
                <a:latin typeface="Consolas"/>
              </a:rPr>
              <a:t>//attach the </a:t>
            </a:r>
            <a:r>
              <a:rPr lang="en-US" sz="1800" dirty="0" err="1" smtClean="0">
                <a:latin typeface="Consolas"/>
              </a:rPr>
              <a:t>Geom</a:t>
            </a:r>
            <a:r>
              <a:rPr lang="en-US" sz="1800" dirty="0" smtClean="0">
                <a:latin typeface="Consolas"/>
              </a:rPr>
              <a:t> to the </a:t>
            </a:r>
            <a:r>
              <a:rPr lang="en-US" sz="1800" dirty="0" err="1" smtClean="0">
                <a:latin typeface="Consolas"/>
              </a:rPr>
              <a:t>SceneGraph</a:t>
            </a:r>
            <a:endParaRPr lang="en-US" sz="1800" dirty="0" smtClean="0">
              <a:latin typeface="Consolas"/>
            </a:endParaRPr>
          </a:p>
          <a:p>
            <a:r>
              <a:rPr lang="en-US" sz="1800" dirty="0" err="1" smtClean="0">
                <a:latin typeface="Consolas"/>
              </a:rPr>
              <a:t>addGeom(g</a:t>
            </a:r>
            <a:r>
              <a:rPr lang="en-US" sz="1800" dirty="0" smtClean="0">
                <a:latin typeface="Consolas"/>
              </a:rPr>
              <a:t>);</a:t>
            </a:r>
          </a:p>
          <a:p>
            <a:endParaRPr lang="en-US" sz="1800" dirty="0" smtClean="0">
              <a:latin typeface="Consolas"/>
            </a:endParaRPr>
          </a:p>
          <a:p>
            <a:endParaRPr lang="en-US" sz="1800" dirty="0">
              <a:latin typeface="Consolas"/>
            </a:endParaRPr>
          </a:p>
        </p:txBody>
      </p:sp>
    </p:spTree>
  </p:cSld>
  <p:clrMapOvr>
    <a:masterClrMapping/>
  </p:clrMapOvr>
  <p:transition spd="slow" advClick="0" advTm="3000"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Behaviorism framework </a:t>
            </a:r>
          </a:p>
          <a:p>
            <a:r>
              <a:rPr lang="en-US" dirty="0" smtClean="0"/>
              <a:t>	simplifies the creation of visualization projects</a:t>
            </a:r>
          </a:p>
          <a:p>
            <a:r>
              <a:rPr lang="en-US" dirty="0" smtClean="0"/>
              <a:t>			by providing tools</a:t>
            </a:r>
          </a:p>
          <a:p>
            <a:r>
              <a:rPr lang="en-US" dirty="0" smtClean="0"/>
              <a:t>				to collect, manage, and render data, </a:t>
            </a:r>
          </a:p>
          <a:p>
            <a:endParaRPr lang="en-US" dirty="0" smtClean="0"/>
          </a:p>
          <a:p>
            <a:r>
              <a:rPr lang="en-US" dirty="0" smtClean="0"/>
              <a:t>	without sacrificing </a:t>
            </a:r>
          </a:p>
          <a:p>
            <a:r>
              <a:rPr lang="en-US" dirty="0" smtClean="0"/>
              <a:t>			robustness or flexibility.</a:t>
            </a:r>
          </a:p>
        </p:txBody>
      </p:sp>
    </p:spTree>
  </p:cSld>
  <p:clrMapOvr>
    <a:masterClrMapping/>
  </p:clrMapOvr>
  <p:transition spd="slow" advClick="0" advTm="3000">
    <p:fade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0923" y="336960"/>
            <a:ext cx="8940052" cy="6139774"/>
          </a:xfrm>
        </p:spPr>
        <p:txBody>
          <a:bodyPr>
            <a:normAutofit/>
          </a:bodyPr>
          <a:lstStyle/>
          <a:p>
            <a:r>
              <a:rPr lang="en-US" sz="1800" dirty="0" smtClean="0">
                <a:latin typeface="Consolas"/>
              </a:rPr>
              <a:t>/*** Behavior updating another Behavior ***/</a:t>
            </a:r>
          </a:p>
          <a:p>
            <a:r>
              <a:rPr lang="en-US" sz="1800" dirty="0" smtClean="0">
                <a:latin typeface="Consolas"/>
              </a:rPr>
              <a:t>long </a:t>
            </a:r>
            <a:r>
              <a:rPr lang="en-US" sz="1800" dirty="0" err="1" smtClean="0">
                <a:latin typeface="Consolas"/>
              </a:rPr>
              <a:t>baseTime</a:t>
            </a:r>
            <a:r>
              <a:rPr lang="en-US" sz="1800" dirty="0" smtClean="0">
                <a:latin typeface="Consolas"/>
              </a:rPr>
              <a:t> = Utils.nowPlusMillis(10000L);</a:t>
            </a:r>
          </a:p>
          <a:p>
            <a:endParaRPr lang="en-US" sz="1800" dirty="0" smtClean="0">
              <a:latin typeface="Consolas"/>
            </a:endParaRPr>
          </a:p>
          <a:p>
            <a:r>
              <a:rPr lang="en-US" sz="1800" dirty="0" smtClean="0">
                <a:latin typeface="Consolas"/>
              </a:rPr>
              <a:t>//create a new </a:t>
            </a:r>
            <a:r>
              <a:rPr lang="en-US" sz="1800" dirty="0" err="1" smtClean="0">
                <a:latin typeface="Consolas"/>
              </a:rPr>
              <a:t>Geom</a:t>
            </a:r>
            <a:endParaRPr lang="en-US" sz="1800" dirty="0" smtClean="0">
              <a:latin typeface="Consolas"/>
            </a:endParaRPr>
          </a:p>
          <a:p>
            <a:r>
              <a:rPr lang="en-US" sz="1800" dirty="0" err="1" smtClean="0">
                <a:latin typeface="Consolas"/>
              </a:rPr>
              <a:t>Geom</a:t>
            </a:r>
            <a:r>
              <a:rPr lang="en-US" sz="1800" dirty="0" smtClean="0">
                <a:latin typeface="Consolas"/>
              </a:rPr>
              <a:t> </a:t>
            </a:r>
            <a:r>
              <a:rPr lang="en-US" sz="1800" dirty="0" err="1" smtClean="0">
                <a:latin typeface="Consolas"/>
              </a:rPr>
              <a:t>g</a:t>
            </a:r>
            <a:r>
              <a:rPr lang="en-US" sz="1800" dirty="0" smtClean="0">
                <a:latin typeface="Consolas"/>
              </a:rPr>
              <a:t> = new </a:t>
            </a:r>
            <a:r>
              <a:rPr lang="en-US" sz="1800" dirty="0" err="1" smtClean="0">
                <a:latin typeface="Consolas"/>
              </a:rPr>
              <a:t>GeomRect(new</a:t>
            </a:r>
            <a:r>
              <a:rPr lang="en-US" sz="1800" dirty="0" smtClean="0">
                <a:latin typeface="Consolas"/>
              </a:rPr>
              <a:t> Point3f(), 1f, 1f);</a:t>
            </a:r>
          </a:p>
          <a:p>
            <a:endParaRPr lang="en-US" sz="1800" dirty="0" smtClean="0">
              <a:latin typeface="Consolas"/>
            </a:endParaRPr>
          </a:p>
          <a:p>
            <a:r>
              <a:rPr lang="en-US" sz="1800" dirty="0" smtClean="0">
                <a:latin typeface="Consolas"/>
              </a:rPr>
              <a:t>//create a translation animation Behavior</a:t>
            </a:r>
          </a:p>
          <a:p>
            <a:r>
              <a:rPr lang="en-US" sz="1800" dirty="0" smtClean="0">
                <a:latin typeface="Consolas"/>
              </a:rPr>
              <a:t>Behavior </a:t>
            </a:r>
            <a:r>
              <a:rPr lang="en-US" sz="1800" dirty="0" err="1" smtClean="0">
                <a:latin typeface="Consolas"/>
              </a:rPr>
              <a:t>bt</a:t>
            </a:r>
            <a:r>
              <a:rPr lang="en-US" sz="1800" dirty="0" smtClean="0">
                <a:latin typeface="Consolas"/>
              </a:rPr>
              <a:t> = </a:t>
            </a:r>
            <a:r>
              <a:rPr lang="en-US" sz="1800" dirty="0" err="1" smtClean="0">
                <a:latin typeface="Consolas"/>
              </a:rPr>
              <a:t>BehaviorTranslate.translate</a:t>
            </a:r>
            <a:r>
              <a:rPr lang="en-US" sz="1800" dirty="0" smtClean="0">
                <a:latin typeface="Consolas"/>
              </a:rPr>
              <a:t>(</a:t>
            </a:r>
          </a:p>
          <a:p>
            <a:r>
              <a:rPr lang="en-US" sz="1800" dirty="0" smtClean="0">
                <a:latin typeface="Consolas"/>
              </a:rPr>
              <a:t>	</a:t>
            </a:r>
            <a:r>
              <a:rPr lang="en-US" sz="1800" dirty="0" err="1" smtClean="0">
                <a:latin typeface="Consolas"/>
              </a:rPr>
              <a:t>baseTime</a:t>
            </a:r>
            <a:r>
              <a:rPr lang="en-US" sz="1800" dirty="0" smtClean="0">
                <a:latin typeface="Consolas"/>
              </a:rPr>
              <a:t>, 5000L, new Point3f(3f, 0f, 0f));</a:t>
            </a:r>
          </a:p>
          <a:p>
            <a:endParaRPr lang="en-US" sz="1800" dirty="0" smtClean="0">
              <a:latin typeface="Consolas"/>
            </a:endParaRPr>
          </a:p>
          <a:p>
            <a:r>
              <a:rPr lang="en-US" sz="1800" dirty="0" smtClean="0">
                <a:latin typeface="Consolas"/>
              </a:rPr>
              <a:t>//attach the Behavior to the </a:t>
            </a:r>
            <a:r>
              <a:rPr lang="en-US" sz="1800" dirty="0" err="1" smtClean="0">
                <a:latin typeface="Consolas"/>
              </a:rPr>
              <a:t>Geom</a:t>
            </a:r>
            <a:endParaRPr lang="en-US" sz="1800" dirty="0" smtClean="0">
              <a:latin typeface="Consolas"/>
            </a:endParaRPr>
          </a:p>
          <a:p>
            <a:r>
              <a:rPr lang="en-US" sz="1800" dirty="0" err="1" smtClean="0">
                <a:latin typeface="Consolas"/>
              </a:rPr>
              <a:t>Scheduler.getInstance().attachGeom(bt</a:t>
            </a:r>
            <a:r>
              <a:rPr lang="en-US" sz="1800" dirty="0" smtClean="0">
                <a:latin typeface="Consolas"/>
              </a:rPr>
              <a:t>, </a:t>
            </a:r>
            <a:r>
              <a:rPr lang="en-US" sz="1800" dirty="0" err="1" smtClean="0">
                <a:latin typeface="Consolas"/>
              </a:rPr>
              <a:t>g</a:t>
            </a:r>
            <a:r>
              <a:rPr lang="en-US" sz="1800" dirty="0" smtClean="0">
                <a:latin typeface="Consolas"/>
              </a:rPr>
              <a:t>); </a:t>
            </a:r>
          </a:p>
          <a:p>
            <a:endParaRPr lang="en-US" sz="1800" dirty="0" smtClean="0">
              <a:latin typeface="Consolas"/>
            </a:endParaRPr>
          </a:p>
          <a:p>
            <a:r>
              <a:rPr lang="en-US" sz="1800" dirty="0" smtClean="0">
                <a:latin typeface="Consolas"/>
              </a:rPr>
              <a:t>//create a Behavior that speeds up the animation Behavior</a:t>
            </a:r>
          </a:p>
          <a:p>
            <a:r>
              <a:rPr lang="en-US" sz="1800" dirty="0" err="1" smtClean="0">
                <a:latin typeface="Consolas"/>
              </a:rPr>
              <a:t>Behvaior</a:t>
            </a:r>
            <a:r>
              <a:rPr lang="en-US" sz="1800" dirty="0" smtClean="0">
                <a:latin typeface="Consolas"/>
              </a:rPr>
              <a:t> </a:t>
            </a:r>
            <a:r>
              <a:rPr lang="en-US" sz="1800" dirty="0" err="1" smtClean="0">
                <a:latin typeface="Consolas"/>
              </a:rPr>
              <a:t>bs</a:t>
            </a:r>
            <a:r>
              <a:rPr lang="en-US" sz="1800" dirty="0" smtClean="0">
                <a:latin typeface="Consolas"/>
              </a:rPr>
              <a:t> = new BehaviorSpeed(Utils.nanoPlusMillis(2500L), 2f);</a:t>
            </a:r>
          </a:p>
          <a:p>
            <a:endParaRPr lang="en-US" sz="1800" dirty="0" smtClean="0">
              <a:latin typeface="Consolas"/>
            </a:endParaRPr>
          </a:p>
          <a:p>
            <a:r>
              <a:rPr lang="en-US" sz="1800" dirty="0" smtClean="0">
                <a:latin typeface="Consolas"/>
              </a:rPr>
              <a:t>//attach the </a:t>
            </a:r>
            <a:r>
              <a:rPr lang="en-US" sz="1800" dirty="0" err="1" smtClean="0">
                <a:latin typeface="Consolas"/>
              </a:rPr>
              <a:t>Geom</a:t>
            </a:r>
            <a:r>
              <a:rPr lang="en-US" sz="1800" dirty="0" smtClean="0">
                <a:latin typeface="Consolas"/>
              </a:rPr>
              <a:t> to the </a:t>
            </a:r>
            <a:r>
              <a:rPr lang="en-US" sz="1800" dirty="0" err="1" smtClean="0">
                <a:latin typeface="Consolas"/>
              </a:rPr>
              <a:t>SceneGraph</a:t>
            </a:r>
            <a:endParaRPr lang="en-US" sz="1800" dirty="0" smtClean="0">
              <a:latin typeface="Consolas"/>
            </a:endParaRPr>
          </a:p>
          <a:p>
            <a:r>
              <a:rPr lang="en-US" sz="1800" dirty="0" err="1" smtClean="0">
                <a:latin typeface="Consolas"/>
              </a:rPr>
              <a:t>addGeom(g</a:t>
            </a:r>
            <a:r>
              <a:rPr lang="en-US" sz="1800" dirty="0" smtClean="0">
                <a:latin typeface="Consolas"/>
              </a:rPr>
              <a:t>);</a:t>
            </a:r>
          </a:p>
          <a:p>
            <a:endParaRPr lang="en-US" sz="1800" dirty="0" smtClean="0">
              <a:latin typeface="Consolas"/>
            </a:endParaRPr>
          </a:p>
          <a:p>
            <a:endParaRPr lang="en-US" sz="1800" dirty="0">
              <a:latin typeface="Consolas"/>
            </a:endParaRPr>
          </a:p>
        </p:txBody>
      </p:sp>
    </p:spTree>
  </p:cSld>
  <p:clrMapOvr>
    <a:masterClrMapping/>
  </p:clrMapOvr>
  <p:transition spd="slow" advClick="0" advTm="3000">
    <p:fade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Overview/Background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Design decisions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Architecture</a:t>
            </a:r>
          </a:p>
          <a:p>
            <a:r>
              <a:rPr lang="en-US" dirty="0" smtClean="0"/>
              <a:t>Conclusion/Future</a:t>
            </a:r>
          </a:p>
          <a:p>
            <a:endParaRPr lang="en-US" dirty="0"/>
          </a:p>
        </p:txBody>
      </p:sp>
    </p:spTree>
  </p:cSld>
  <p:clrMapOvr>
    <a:masterClrMapping/>
  </p:clrMapOvr>
  <p:transition spd="slow" advClick="0" advTm="3000">
    <p:fade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Behaviorism is a useful framework for creating a wide variety of robust media arts and information visualization projects.</a:t>
            </a:r>
          </a:p>
          <a:p>
            <a:endParaRPr lang="en-US" dirty="0" smtClean="0"/>
          </a:p>
          <a:p>
            <a:r>
              <a:rPr lang="en-US" dirty="0" smtClean="0"/>
              <a:t>In particular, it is well suited to the iterative prototyping of models of dynamic data representation, visual metaphors, and interaction techniques.</a:t>
            </a:r>
          </a:p>
          <a:p>
            <a:endParaRPr lang="en-US" dirty="0" smtClean="0"/>
          </a:p>
          <a:p>
            <a:r>
              <a:rPr lang="en-US" dirty="0" smtClean="0"/>
              <a:t>More details about the architecture of the framework are in the </a:t>
            </a:r>
            <a:r>
              <a:rPr lang="en-US" dirty="0" err="1" smtClean="0"/>
              <a:t>tvcg</a:t>
            </a:r>
            <a:r>
              <a:rPr lang="en-US" dirty="0" smtClean="0"/>
              <a:t> paper. </a:t>
            </a:r>
            <a:endParaRPr lang="en-US" dirty="0"/>
          </a:p>
        </p:txBody>
      </p:sp>
    </p:spTree>
  </p:cSld>
  <p:clrMapOvr>
    <a:masterClrMapping/>
  </p:clrMapOvr>
  <p:transition spd="slow" advClick="0" advTm="3000">
    <p:fade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0923" y="293760"/>
            <a:ext cx="8940052" cy="6182974"/>
          </a:xfrm>
        </p:spPr>
        <p:txBody>
          <a:bodyPr/>
          <a:lstStyle/>
          <a:p>
            <a:r>
              <a:rPr lang="en-US" dirty="0" smtClean="0"/>
              <a:t>	  </a:t>
            </a:r>
            <a:r>
              <a:rPr lang="en-US" b="1" dirty="0" smtClean="0"/>
              <a:t>future directions</a:t>
            </a:r>
            <a:r>
              <a:rPr lang="en-US" dirty="0" smtClean="0"/>
              <a:t> </a:t>
            </a:r>
          </a:p>
          <a:p>
            <a:r>
              <a:rPr lang="en-US" dirty="0" smtClean="0"/>
              <a:t>to use this framework on more projects... </a:t>
            </a:r>
          </a:p>
          <a:p>
            <a:r>
              <a:rPr lang="en-US" dirty="0" smtClean="0"/>
              <a:t>to have more users use the framework...</a:t>
            </a:r>
          </a:p>
          <a:p>
            <a:r>
              <a:rPr lang="en-US" dirty="0" smtClean="0"/>
              <a:t>integrate the data model and behaviors into other systems (Processing? </a:t>
            </a:r>
            <a:r>
              <a:rPr lang="en-US" dirty="0" err="1" smtClean="0"/>
              <a:t>openFrameworks</a:t>
            </a:r>
            <a:r>
              <a:rPr lang="en-US" dirty="0" smtClean="0"/>
              <a:t>?)...</a:t>
            </a:r>
          </a:p>
          <a:p>
            <a:r>
              <a:rPr lang="en-US" dirty="0" smtClean="0"/>
              <a:t>rewrite Behaviorism in </a:t>
            </a:r>
            <a:r>
              <a:rPr lang="en-US" dirty="0" err="1" smtClean="0"/>
              <a:t>Scala</a:t>
            </a:r>
            <a:r>
              <a:rPr lang="en-US" dirty="0" smtClean="0"/>
              <a:t>...? use dedicated graph db...?</a:t>
            </a:r>
          </a:p>
          <a:p>
            <a:r>
              <a:rPr lang="en-US" dirty="0" smtClean="0"/>
              <a:t>webGL/HTML5...?</a:t>
            </a:r>
          </a:p>
          <a:p>
            <a:r>
              <a:rPr lang="en-US" dirty="0" smtClean="0"/>
              <a:t>to do further evaluation of the framework (in both media arts usage and for information visualization programming tasks)...</a:t>
            </a:r>
          </a:p>
          <a:p>
            <a:r>
              <a:rPr lang="en-US" dirty="0" smtClean="0"/>
              <a:t>still in the process of conducting long term media arts usage studies...</a:t>
            </a:r>
            <a:endParaRPr lang="en-US" dirty="0"/>
          </a:p>
        </p:txBody>
      </p:sp>
    </p:spTree>
  </p:cSld>
  <p:clrMapOvr>
    <a:masterClrMapping/>
  </p:clrMapOvr>
  <p:transition spd="slow" advClick="0" advTm="3000">
    <p:fade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infoVisPreview1.png"/>
          <p:cNvPicPr>
            <a:picLocks noGrp="1" noChangeAspect="1"/>
          </p:cNvPicPr>
          <p:nvPr>
            <p:ph idx="1"/>
          </p:nvPr>
        </p:nvPicPr>
        <p:blipFill>
          <a:blip r:embed="rId2"/>
          <a:srcRect l="-13199" r="-13199"/>
          <a:stretch>
            <a:fillRect/>
          </a:stretch>
        </p:blipFill>
        <p:spPr>
          <a:xfrm>
            <a:off x="1588842" y="575859"/>
            <a:ext cx="7762069" cy="4433425"/>
          </a:xfrm>
        </p:spPr>
      </p:pic>
      <p:sp>
        <p:nvSpPr>
          <p:cNvPr id="5" name="TextBox 4"/>
          <p:cNvSpPr txBox="1"/>
          <p:nvPr/>
        </p:nvSpPr>
        <p:spPr>
          <a:xfrm>
            <a:off x="167576" y="4815261"/>
            <a:ext cx="8932324" cy="2862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r>
              <a:rPr lang="en-US" sz="2400" b="1" dirty="0" smtClean="0"/>
              <a:t>Question, etc? email </a:t>
            </a:r>
            <a:r>
              <a:rPr lang="en-US" sz="2400" b="1" dirty="0" err="1" smtClean="0"/>
              <a:t>angus.forbes@mat.ucsb.edu</a:t>
            </a:r>
            <a:endParaRPr lang="en-US" sz="2400" b="1" dirty="0" smtClean="0"/>
          </a:p>
          <a:p>
            <a:r>
              <a:rPr lang="en-US" sz="2400" b="1" dirty="0" smtClean="0"/>
              <a:t>code available at http://</a:t>
            </a:r>
            <a:r>
              <a:rPr lang="en-US" sz="2400" b="1" dirty="0" err="1" smtClean="0"/>
              <a:t>github.com/angusforbes/behaviorism</a:t>
            </a:r>
            <a:endParaRPr lang="en-US" sz="2400" b="1" dirty="0" smtClean="0"/>
          </a:p>
          <a:p>
            <a:r>
              <a:rPr lang="en-US" sz="2400" b="1" dirty="0" smtClean="0"/>
              <a:t>(new version will be pushed to public repo soon!)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70314" y="3899048"/>
            <a:ext cx="13262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Thanks!</a:t>
            </a:r>
            <a:endParaRPr lang="en-US" sz="2800" dirty="0"/>
          </a:p>
        </p:txBody>
      </p:sp>
    </p:spTree>
  </p:cSld>
  <p:clrMapOvr>
    <a:masterClrMapping/>
  </p:clrMapOvr>
  <p:transition spd="slow" advClick="0" advTm="3000"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Behaviorism makes it easy to create </a:t>
            </a:r>
          </a:p>
          <a:p>
            <a:r>
              <a:rPr lang="en-US" dirty="0" smtClean="0"/>
              <a:t>	interactive graphics and animations</a:t>
            </a:r>
          </a:p>
          <a:p>
            <a:endParaRPr lang="en-US" dirty="0" smtClean="0"/>
          </a:p>
          <a:p>
            <a:r>
              <a:rPr lang="en-US" dirty="0" smtClean="0"/>
              <a:t>	using </a:t>
            </a:r>
          </a:p>
          <a:p>
            <a:r>
              <a:rPr lang="en-US" dirty="0" smtClean="0"/>
              <a:t>			a hardware-accelerated OpenGL renderer,</a:t>
            </a:r>
          </a:p>
          <a:p>
            <a:r>
              <a:rPr lang="en-US" dirty="0" smtClean="0"/>
              <a:t>			a flexible scene graph,</a:t>
            </a:r>
          </a:p>
          <a:p>
            <a:r>
              <a:rPr lang="en-US" dirty="0" smtClean="0"/>
              <a:t>				and </a:t>
            </a:r>
          </a:p>
          <a:p>
            <a:r>
              <a:rPr lang="en-US" dirty="0" smtClean="0"/>
              <a:t>			a set of customizable graphics and media objects.</a:t>
            </a:r>
            <a:endParaRPr lang="en-US" dirty="0"/>
          </a:p>
        </p:txBody>
      </p:sp>
    </p:spTree>
  </p:cSld>
  <p:clrMapOvr>
    <a:masterClrMapping/>
  </p:clrMapOvr>
  <p:transition spd="slow" advClick="0" advTm="3000"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Behaviorism handles streams </a:t>
            </a:r>
          </a:p>
          <a:p>
            <a:r>
              <a:rPr lang="en-US" dirty="0" smtClean="0"/>
              <a:t>	of complex, heterogeneous data.</a:t>
            </a:r>
          </a:p>
          <a:p>
            <a:endParaRPr lang="en-US" dirty="0" smtClean="0"/>
          </a:p>
          <a:p>
            <a:r>
              <a:rPr lang="en-US" dirty="0" smtClean="0"/>
              <a:t>	Data is stored in a graph structure</a:t>
            </a:r>
          </a:p>
          <a:p>
            <a:r>
              <a:rPr lang="en-US" dirty="0" smtClean="0"/>
              <a:t>			which can be connected with semantic links</a:t>
            </a:r>
          </a:p>
          <a:p>
            <a:r>
              <a:rPr lang="en-US" dirty="0" smtClean="0"/>
              <a:t>				and updated dynamically.</a:t>
            </a:r>
          </a:p>
          <a:p>
            <a:endParaRPr lang="en-US" dirty="0" smtClean="0"/>
          </a:p>
          <a:p>
            <a:r>
              <a:rPr lang="en-US" dirty="0" smtClean="0"/>
              <a:t>	Extensible tools are provided which can be used </a:t>
            </a:r>
          </a:p>
          <a:p>
            <a:r>
              <a:rPr lang="en-US" dirty="0" smtClean="0"/>
              <a:t>			to collect, parse, integrate data,	</a:t>
            </a:r>
          </a:p>
          <a:p>
            <a:r>
              <a:rPr lang="en-US" dirty="0" smtClean="0"/>
              <a:t>				and also to analyze data.</a:t>
            </a:r>
          </a:p>
          <a:p>
            <a:r>
              <a:rPr lang="en-US" dirty="0" smtClean="0"/>
              <a:t>			</a:t>
            </a:r>
          </a:p>
          <a:p>
            <a:endParaRPr lang="en-US" dirty="0" smtClean="0"/>
          </a:p>
          <a:p>
            <a:r>
              <a:rPr lang="en-US" dirty="0" smtClean="0"/>
              <a:t>	</a:t>
            </a:r>
          </a:p>
          <a:p>
            <a:r>
              <a:rPr lang="en-US" dirty="0" smtClean="0"/>
              <a:t>	</a:t>
            </a:r>
          </a:p>
          <a:p>
            <a:endParaRPr lang="en-US" dirty="0" smtClean="0"/>
          </a:p>
          <a:p>
            <a:r>
              <a:rPr lang="en-US" dirty="0" smtClean="0"/>
              <a:t>	</a:t>
            </a:r>
            <a:endParaRPr lang="en-US" dirty="0"/>
          </a:p>
        </p:txBody>
      </p:sp>
    </p:spTree>
  </p:cSld>
  <p:clrMapOvr>
    <a:masterClrMapping/>
  </p:clrMapOvr>
  <p:transition spd="slow" advClick="0" advTm="3000"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Why another framework?</a:t>
            </a:r>
          </a:p>
          <a:p>
            <a:r>
              <a:rPr lang="en-US" dirty="0" smtClean="0"/>
              <a:t>  </a:t>
            </a:r>
          </a:p>
          <a:p>
            <a:r>
              <a:rPr lang="en-US" dirty="0" smtClean="0"/>
              <a:t>	To fill the niche between media arts frameworks</a:t>
            </a:r>
          </a:p>
          <a:p>
            <a:r>
              <a:rPr lang="en-US" dirty="0" smtClean="0"/>
              <a:t>			and info visualization frameworks</a:t>
            </a:r>
          </a:p>
          <a:p>
            <a:r>
              <a:rPr lang="en-US" dirty="0" smtClean="0"/>
              <a:t>				by providing tools for both</a:t>
            </a:r>
          </a:p>
          <a:p>
            <a:r>
              <a:rPr lang="en-US" dirty="0" smtClean="0"/>
              <a:t>					modeling / managing data and rendering</a:t>
            </a:r>
          </a:p>
          <a:p>
            <a:endParaRPr lang="en-US" dirty="0" smtClean="0"/>
          </a:p>
          <a:p>
            <a:r>
              <a:rPr lang="en-US" dirty="0" smtClean="0"/>
              <a:t>	Easy to turn prototypes into robust systems</a:t>
            </a:r>
          </a:p>
          <a:p>
            <a:endParaRPr lang="en-US" dirty="0" smtClean="0"/>
          </a:p>
          <a:p>
            <a:r>
              <a:rPr lang="en-US" dirty="0" smtClean="0"/>
              <a:t>  </a:t>
            </a:r>
          </a:p>
          <a:p>
            <a:endParaRPr lang="en-US" dirty="0" smtClean="0"/>
          </a:p>
          <a:p>
            <a:r>
              <a:rPr lang="en-US" dirty="0" smtClean="0"/>
              <a:t>  </a:t>
            </a:r>
            <a:endParaRPr lang="en-US" dirty="0"/>
          </a:p>
        </p:txBody>
      </p:sp>
    </p:spTree>
  </p:cSld>
  <p:clrMapOvr>
    <a:masterClrMapping/>
  </p:clrMapOvr>
  <p:transition spd="slow" advClick="0" advTm="3000"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unified set of Behavior objects are used to model various aspects of the visualization project.</a:t>
            </a:r>
          </a:p>
          <a:p>
            <a:endParaRPr lang="en-US" dirty="0" smtClean="0"/>
          </a:p>
          <a:p>
            <a:r>
              <a:rPr lang="en-US" dirty="0" smtClean="0"/>
              <a:t>	Behavior objects are extensible, concurrent controllers </a:t>
            </a:r>
          </a:p>
          <a:p>
            <a:r>
              <a:rPr lang="en-US" dirty="0" smtClean="0"/>
              <a:t>			which handle the logic and timing of</a:t>
            </a:r>
          </a:p>
          <a:p>
            <a:r>
              <a:rPr lang="en-US" dirty="0" smtClean="0"/>
              <a:t>				data collection and data integration processes,</a:t>
            </a:r>
          </a:p>
          <a:p>
            <a:r>
              <a:rPr lang="en-US" dirty="0" smtClean="0"/>
              <a:t>				graphical layout and animation of data,</a:t>
            </a:r>
          </a:p>
          <a:p>
            <a:r>
              <a:rPr lang="en-US" dirty="0" smtClean="0"/>
              <a:t>					and</a:t>
            </a:r>
          </a:p>
          <a:p>
            <a:r>
              <a:rPr lang="en-US" dirty="0" smtClean="0"/>
              <a:t>				the effects of user interaction.  </a:t>
            </a:r>
            <a:endParaRPr lang="en-US" dirty="0"/>
          </a:p>
        </p:txBody>
      </p:sp>
    </p:spTree>
  </p:cSld>
  <p:clrMapOvr>
    <a:masterClrMapping/>
  </p:clrMapOvr>
  <p:transition spd="slow" advClick="0" advTm="3000"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As a simple example, </a:t>
            </a:r>
          </a:p>
          <a:p>
            <a:r>
              <a:rPr lang="en-US" dirty="0" smtClean="0"/>
              <a:t>	a Behavior could schedule a visual element to get larger</a:t>
            </a:r>
          </a:p>
          <a:p>
            <a:r>
              <a:rPr lang="en-US" dirty="0" smtClean="0"/>
              <a:t>		in response to a mouse click...</a:t>
            </a:r>
          </a:p>
          <a:p>
            <a:endParaRPr lang="en-US" dirty="0" smtClean="0"/>
          </a:p>
          <a:p>
            <a:r>
              <a:rPr lang="en-US" dirty="0" smtClean="0"/>
              <a:t>	or a Behavior could trigger an analysis of collected data   	at scheduled intervals...</a:t>
            </a:r>
          </a:p>
          <a:p>
            <a:endParaRPr lang="en-US" dirty="0" smtClean="0"/>
          </a:p>
          <a:p>
            <a:r>
              <a:rPr lang="en-US" dirty="0" smtClean="0"/>
              <a:t>	  </a:t>
            </a:r>
            <a:endParaRPr lang="en-US" dirty="0"/>
          </a:p>
        </p:txBody>
      </p:sp>
    </p:spTree>
  </p:cSld>
  <p:clrMapOvr>
    <a:masterClrMapping/>
  </p:clrMapOvr>
  <p:transition spd="slow" advClick="0" advTm="3000"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11265</TotalTime>
  <Words>1725</Words>
  <Application>Microsoft Macintosh PowerPoint</Application>
  <PresentationFormat>On-screen Show (4:3)</PresentationFormat>
  <Paragraphs>274</Paragraphs>
  <Slides>44</Slides>
  <Notes>0</Notes>
  <HiddenSlides>0</HiddenSlides>
  <MMClips>5</MMClips>
  <ScaleCrop>false</ScaleCrop>
  <HeadingPairs>
    <vt:vector size="4" baseType="variant">
      <vt:variant>
        <vt:lpstr>Design Template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5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</vt:vector>
  </TitlesOfParts>
  <Company>ucsb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</dc:title>
  <dc:creator>Angus Forbes</dc:creator>
  <cp:lastModifiedBy>Angus Forbes</cp:lastModifiedBy>
  <cp:revision>61</cp:revision>
  <dcterms:created xsi:type="dcterms:W3CDTF">2010-11-09T20:05:35Z</dcterms:created>
  <dcterms:modified xsi:type="dcterms:W3CDTF">2010-11-09T20:06:19Z</dcterms:modified>
</cp:coreProperties>
</file>